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88" r:id="rId2"/>
    <p:sldId id="383" r:id="rId3"/>
    <p:sldId id="392" r:id="rId4"/>
    <p:sldId id="393" r:id="rId5"/>
    <p:sldId id="386" r:id="rId6"/>
    <p:sldId id="387" r:id="rId7"/>
    <p:sldId id="388" r:id="rId8"/>
    <p:sldId id="389" r:id="rId9"/>
    <p:sldId id="409" r:id="rId10"/>
    <p:sldId id="410" r:id="rId11"/>
    <p:sldId id="402" r:id="rId12"/>
    <p:sldId id="403" r:id="rId13"/>
    <p:sldId id="404" r:id="rId14"/>
    <p:sldId id="427" r:id="rId15"/>
    <p:sldId id="428" r:id="rId16"/>
    <p:sldId id="425" r:id="rId17"/>
    <p:sldId id="426" r:id="rId18"/>
    <p:sldId id="398" r:id="rId19"/>
    <p:sldId id="399" r:id="rId20"/>
    <p:sldId id="417" r:id="rId21"/>
    <p:sldId id="418" r:id="rId22"/>
    <p:sldId id="429" r:id="rId23"/>
    <p:sldId id="430" r:id="rId24"/>
    <p:sldId id="390" r:id="rId25"/>
    <p:sldId id="391" r:id="rId26"/>
    <p:sldId id="419" r:id="rId27"/>
    <p:sldId id="420" r:id="rId28"/>
    <p:sldId id="407" r:id="rId29"/>
    <p:sldId id="408" r:id="rId30"/>
    <p:sldId id="405" r:id="rId31"/>
    <p:sldId id="406" r:id="rId32"/>
    <p:sldId id="431" r:id="rId33"/>
    <p:sldId id="432" r:id="rId34"/>
    <p:sldId id="394" r:id="rId35"/>
    <p:sldId id="395" r:id="rId36"/>
    <p:sldId id="400" r:id="rId37"/>
    <p:sldId id="401" r:id="rId38"/>
    <p:sldId id="384" r:id="rId39"/>
    <p:sldId id="385" r:id="rId40"/>
    <p:sldId id="415" r:id="rId41"/>
    <p:sldId id="416" r:id="rId42"/>
    <p:sldId id="397" r:id="rId43"/>
    <p:sldId id="396" r:id="rId44"/>
    <p:sldId id="421" r:id="rId45"/>
    <p:sldId id="422" r:id="rId46"/>
    <p:sldId id="423" r:id="rId47"/>
    <p:sldId id="424" r:id="rId48"/>
    <p:sldId id="433" r:id="rId49"/>
    <p:sldId id="413" r:id="rId50"/>
    <p:sldId id="414" r:id="rId51"/>
    <p:sldId id="411" r:id="rId52"/>
    <p:sldId id="412" r:id="rId53"/>
  </p:sldIdLst>
  <p:sldSz cx="9144000" cy="6858000" type="screen4x3"/>
  <p:notesSz cx="7099300"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69" d="100"/>
          <a:sy n="69" d="100"/>
        </p:scale>
        <p:origin x="-118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US"/>
          </a:p>
        </p:txBody>
      </p:sp>
      <p:sp>
        <p:nvSpPr>
          <p:cNvPr id="3" name="Espace réservé de la date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4F25FC80-F680-4316-A023-2135298664B8}" type="datetimeFigureOut">
              <a:rPr lang="en-US" smtClean="0"/>
              <a:t>1/26/2017</a:t>
            </a:fld>
            <a:endParaRPr lang="en-US"/>
          </a:p>
        </p:txBody>
      </p:sp>
      <p:sp>
        <p:nvSpPr>
          <p:cNvPr id="4" name="Espace réservé de l'image des diapositives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US"/>
          </a:p>
        </p:txBody>
      </p:sp>
      <p:sp>
        <p:nvSpPr>
          <p:cNvPr id="5" name="Espace réservé des commentaires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US"/>
          </a:p>
        </p:txBody>
      </p:sp>
      <p:sp>
        <p:nvSpPr>
          <p:cNvPr id="7" name="Espace réservé du numéro de diapositive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744144C2-E650-440E-AF98-3CAB379A4D3B}" type="slidenum">
              <a:rPr lang="en-US" smtClean="0"/>
              <a:t>‹N°›</a:t>
            </a:fld>
            <a:endParaRPr lang="en-US"/>
          </a:p>
        </p:txBody>
      </p:sp>
    </p:spTree>
    <p:extLst>
      <p:ext uri="{BB962C8B-B14F-4D97-AF65-F5344CB8AC3E}">
        <p14:creationId xmlns:p14="http://schemas.microsoft.com/office/powerpoint/2010/main" val="2678624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6"/>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itchFamily="16" charset="0"/>
              <a:tabLst>
                <a:tab pos="457200" algn="l"/>
                <a:tab pos="914400" algn="l"/>
                <a:tab pos="1371600" algn="l"/>
                <a:tab pos="1828800" algn="l"/>
                <a:tab pos="2286000" algn="l"/>
                <a:tab pos="2743200" algn="l"/>
                <a:tab pos="3200400" algn="l"/>
              </a:tabLst>
              <a:defRPr sz="1200">
                <a:solidFill>
                  <a:srgbClr val="000000"/>
                </a:solidFill>
                <a:latin typeface="Times New Roman" pitchFamily="16" charset="0"/>
              </a:defRPr>
            </a:lvl1pPr>
            <a:lvl2pPr>
              <a:spcBef>
                <a:spcPct val="30000"/>
              </a:spcBef>
              <a:buClr>
                <a:srgbClr val="000000"/>
              </a:buClr>
              <a:buSzPct val="100000"/>
              <a:buFont typeface="Times New Roman" pitchFamily="16" charset="0"/>
              <a:tabLst>
                <a:tab pos="457200" algn="l"/>
                <a:tab pos="914400" algn="l"/>
                <a:tab pos="1371600" algn="l"/>
                <a:tab pos="1828800" algn="l"/>
                <a:tab pos="2286000" algn="l"/>
                <a:tab pos="2743200" algn="l"/>
                <a:tab pos="3200400" algn="l"/>
              </a:tabLst>
              <a:defRPr sz="1200">
                <a:solidFill>
                  <a:srgbClr val="000000"/>
                </a:solidFill>
                <a:latin typeface="Times New Roman" pitchFamily="16" charset="0"/>
              </a:defRPr>
            </a:lvl2pPr>
            <a:lvl3pPr>
              <a:spcBef>
                <a:spcPct val="30000"/>
              </a:spcBef>
              <a:buClr>
                <a:srgbClr val="000000"/>
              </a:buClr>
              <a:buSzPct val="100000"/>
              <a:buFont typeface="Times New Roman" pitchFamily="16" charset="0"/>
              <a:tabLst>
                <a:tab pos="457200" algn="l"/>
                <a:tab pos="914400" algn="l"/>
                <a:tab pos="1371600" algn="l"/>
                <a:tab pos="1828800" algn="l"/>
                <a:tab pos="2286000" algn="l"/>
                <a:tab pos="2743200" algn="l"/>
                <a:tab pos="3200400" algn="l"/>
              </a:tabLst>
              <a:defRPr sz="1200">
                <a:solidFill>
                  <a:srgbClr val="000000"/>
                </a:solidFill>
                <a:latin typeface="Times New Roman" pitchFamily="16" charset="0"/>
              </a:defRPr>
            </a:lvl3pPr>
            <a:lvl4pPr>
              <a:spcBef>
                <a:spcPct val="30000"/>
              </a:spcBef>
              <a:buClr>
                <a:srgbClr val="000000"/>
              </a:buClr>
              <a:buSzPct val="100000"/>
              <a:buFont typeface="Times New Roman" pitchFamily="16" charset="0"/>
              <a:tabLst>
                <a:tab pos="457200" algn="l"/>
                <a:tab pos="914400" algn="l"/>
                <a:tab pos="1371600" algn="l"/>
                <a:tab pos="1828800" algn="l"/>
                <a:tab pos="2286000" algn="l"/>
                <a:tab pos="2743200" algn="l"/>
                <a:tab pos="3200400" algn="l"/>
              </a:tabLst>
              <a:defRPr sz="1200">
                <a:solidFill>
                  <a:srgbClr val="000000"/>
                </a:solidFill>
                <a:latin typeface="Times New Roman" pitchFamily="16" charset="0"/>
              </a:defRPr>
            </a:lvl4pPr>
            <a:lvl5pPr>
              <a:spcBef>
                <a:spcPct val="30000"/>
              </a:spcBef>
              <a:buClr>
                <a:srgbClr val="000000"/>
              </a:buClr>
              <a:buSzPct val="100000"/>
              <a:buFont typeface="Times New Roman" pitchFamily="16" charset="0"/>
              <a:tabLst>
                <a:tab pos="457200" algn="l"/>
                <a:tab pos="914400" algn="l"/>
                <a:tab pos="1371600" algn="l"/>
                <a:tab pos="1828800" algn="l"/>
                <a:tab pos="2286000" algn="l"/>
                <a:tab pos="2743200" algn="l"/>
                <a:tab pos="3200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457200" algn="l"/>
                <a:tab pos="914400" algn="l"/>
                <a:tab pos="1371600" algn="l"/>
                <a:tab pos="1828800" algn="l"/>
                <a:tab pos="2286000" algn="l"/>
                <a:tab pos="2743200" algn="l"/>
                <a:tab pos="3200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457200" algn="l"/>
                <a:tab pos="914400" algn="l"/>
                <a:tab pos="1371600" algn="l"/>
                <a:tab pos="1828800" algn="l"/>
                <a:tab pos="2286000" algn="l"/>
                <a:tab pos="2743200" algn="l"/>
                <a:tab pos="3200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457200" algn="l"/>
                <a:tab pos="914400" algn="l"/>
                <a:tab pos="1371600" algn="l"/>
                <a:tab pos="1828800" algn="l"/>
                <a:tab pos="2286000" algn="l"/>
                <a:tab pos="2743200" algn="l"/>
                <a:tab pos="3200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457200" algn="l"/>
                <a:tab pos="914400" algn="l"/>
                <a:tab pos="1371600" algn="l"/>
                <a:tab pos="1828800" algn="l"/>
                <a:tab pos="2286000" algn="l"/>
                <a:tab pos="2743200" algn="l"/>
                <a:tab pos="3200400" algn="l"/>
              </a:tabLst>
              <a:defRPr sz="1200">
                <a:solidFill>
                  <a:srgbClr val="000000"/>
                </a:solidFill>
                <a:latin typeface="Times New Roman" pitchFamily="16" charset="0"/>
              </a:defRPr>
            </a:lvl9pPr>
          </a:lstStyle>
          <a:p>
            <a:pPr>
              <a:spcBef>
                <a:spcPct val="0"/>
              </a:spcBef>
            </a:pPr>
            <a:fld id="{B1183E5A-40C6-4002-B2B2-EE72F7C9A149}" type="slidenum">
              <a:rPr lang="en-US" altLang="en-US" sz="1400">
                <a:ea typeface="AR PL SungtiL GB" charset="0"/>
              </a:rPr>
              <a:pPr>
                <a:spcBef>
                  <a:spcPct val="0"/>
                </a:spcBef>
              </a:pPr>
              <a:t>5</a:t>
            </a:fld>
            <a:endParaRPr lang="en-US" altLang="en-US" sz="1400">
              <a:ea typeface="AR PL SungtiL GB" charset="0"/>
            </a:endParaRPr>
          </a:p>
        </p:txBody>
      </p:sp>
      <p:sp>
        <p:nvSpPr>
          <p:cNvPr id="4099" name="Rectangle 1"/>
          <p:cNvSpPr>
            <a:spLocks noChangeArrowheads="1" noTextEdit="1"/>
          </p:cNvSpPr>
          <p:nvPr>
            <p:ph type="sldImg"/>
          </p:nvPr>
        </p:nvSpPr>
        <p:spPr>
          <a:xfrm>
            <a:off x="990600" y="776288"/>
            <a:ext cx="5118100" cy="38385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00" name="Rectangle 2"/>
          <p:cNvSpPr>
            <a:spLocks noChangeArrowheads="1"/>
          </p:cNvSpPr>
          <p:nvPr>
            <p:ph type="body" idx="1"/>
          </p:nvPr>
        </p:nvSpPr>
        <p:spPr>
          <a:xfrm>
            <a:off x="710510" y="4860473"/>
            <a:ext cx="5679730" cy="4605252"/>
          </a:xfrm>
          <a:noFill/>
          <a:extLs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6"/>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itchFamily="16" charset="0"/>
              <a:tabLst>
                <a:tab pos="457200" algn="l"/>
                <a:tab pos="914400" algn="l"/>
                <a:tab pos="1371600" algn="l"/>
                <a:tab pos="1828800" algn="l"/>
                <a:tab pos="2286000" algn="l"/>
                <a:tab pos="2743200" algn="l"/>
                <a:tab pos="3200400" algn="l"/>
              </a:tabLst>
              <a:defRPr sz="1200">
                <a:solidFill>
                  <a:srgbClr val="000000"/>
                </a:solidFill>
                <a:latin typeface="Times New Roman" pitchFamily="16" charset="0"/>
              </a:defRPr>
            </a:lvl1pPr>
            <a:lvl2pPr>
              <a:spcBef>
                <a:spcPct val="30000"/>
              </a:spcBef>
              <a:buClr>
                <a:srgbClr val="000000"/>
              </a:buClr>
              <a:buSzPct val="100000"/>
              <a:buFont typeface="Times New Roman" pitchFamily="16" charset="0"/>
              <a:tabLst>
                <a:tab pos="457200" algn="l"/>
                <a:tab pos="914400" algn="l"/>
                <a:tab pos="1371600" algn="l"/>
                <a:tab pos="1828800" algn="l"/>
                <a:tab pos="2286000" algn="l"/>
                <a:tab pos="2743200" algn="l"/>
                <a:tab pos="3200400" algn="l"/>
              </a:tabLst>
              <a:defRPr sz="1200">
                <a:solidFill>
                  <a:srgbClr val="000000"/>
                </a:solidFill>
                <a:latin typeface="Times New Roman" pitchFamily="16" charset="0"/>
              </a:defRPr>
            </a:lvl2pPr>
            <a:lvl3pPr>
              <a:spcBef>
                <a:spcPct val="30000"/>
              </a:spcBef>
              <a:buClr>
                <a:srgbClr val="000000"/>
              </a:buClr>
              <a:buSzPct val="100000"/>
              <a:buFont typeface="Times New Roman" pitchFamily="16" charset="0"/>
              <a:tabLst>
                <a:tab pos="457200" algn="l"/>
                <a:tab pos="914400" algn="l"/>
                <a:tab pos="1371600" algn="l"/>
                <a:tab pos="1828800" algn="l"/>
                <a:tab pos="2286000" algn="l"/>
                <a:tab pos="2743200" algn="l"/>
                <a:tab pos="3200400" algn="l"/>
              </a:tabLst>
              <a:defRPr sz="1200">
                <a:solidFill>
                  <a:srgbClr val="000000"/>
                </a:solidFill>
                <a:latin typeface="Times New Roman" pitchFamily="16" charset="0"/>
              </a:defRPr>
            </a:lvl3pPr>
            <a:lvl4pPr>
              <a:spcBef>
                <a:spcPct val="30000"/>
              </a:spcBef>
              <a:buClr>
                <a:srgbClr val="000000"/>
              </a:buClr>
              <a:buSzPct val="100000"/>
              <a:buFont typeface="Times New Roman" pitchFamily="16" charset="0"/>
              <a:tabLst>
                <a:tab pos="457200" algn="l"/>
                <a:tab pos="914400" algn="l"/>
                <a:tab pos="1371600" algn="l"/>
                <a:tab pos="1828800" algn="l"/>
                <a:tab pos="2286000" algn="l"/>
                <a:tab pos="2743200" algn="l"/>
                <a:tab pos="3200400" algn="l"/>
              </a:tabLst>
              <a:defRPr sz="1200">
                <a:solidFill>
                  <a:srgbClr val="000000"/>
                </a:solidFill>
                <a:latin typeface="Times New Roman" pitchFamily="16" charset="0"/>
              </a:defRPr>
            </a:lvl4pPr>
            <a:lvl5pPr>
              <a:spcBef>
                <a:spcPct val="30000"/>
              </a:spcBef>
              <a:buClr>
                <a:srgbClr val="000000"/>
              </a:buClr>
              <a:buSzPct val="100000"/>
              <a:buFont typeface="Times New Roman" pitchFamily="16" charset="0"/>
              <a:tabLst>
                <a:tab pos="457200" algn="l"/>
                <a:tab pos="914400" algn="l"/>
                <a:tab pos="1371600" algn="l"/>
                <a:tab pos="1828800" algn="l"/>
                <a:tab pos="2286000" algn="l"/>
                <a:tab pos="2743200" algn="l"/>
                <a:tab pos="32004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457200" algn="l"/>
                <a:tab pos="914400" algn="l"/>
                <a:tab pos="1371600" algn="l"/>
                <a:tab pos="1828800" algn="l"/>
                <a:tab pos="2286000" algn="l"/>
                <a:tab pos="2743200" algn="l"/>
                <a:tab pos="32004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457200" algn="l"/>
                <a:tab pos="914400" algn="l"/>
                <a:tab pos="1371600" algn="l"/>
                <a:tab pos="1828800" algn="l"/>
                <a:tab pos="2286000" algn="l"/>
                <a:tab pos="2743200" algn="l"/>
                <a:tab pos="32004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457200" algn="l"/>
                <a:tab pos="914400" algn="l"/>
                <a:tab pos="1371600" algn="l"/>
                <a:tab pos="1828800" algn="l"/>
                <a:tab pos="2286000" algn="l"/>
                <a:tab pos="2743200" algn="l"/>
                <a:tab pos="32004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457200" algn="l"/>
                <a:tab pos="914400" algn="l"/>
                <a:tab pos="1371600" algn="l"/>
                <a:tab pos="1828800" algn="l"/>
                <a:tab pos="2286000" algn="l"/>
                <a:tab pos="2743200" algn="l"/>
                <a:tab pos="3200400" algn="l"/>
              </a:tabLst>
              <a:defRPr sz="1200">
                <a:solidFill>
                  <a:srgbClr val="000000"/>
                </a:solidFill>
                <a:latin typeface="Times New Roman" pitchFamily="16" charset="0"/>
              </a:defRPr>
            </a:lvl9pPr>
          </a:lstStyle>
          <a:p>
            <a:pPr>
              <a:spcBef>
                <a:spcPct val="0"/>
              </a:spcBef>
            </a:pPr>
            <a:fld id="{B5322A5B-01D6-4413-953E-F5000D520F11}" type="slidenum">
              <a:rPr lang="en-US" altLang="en-US" sz="1400">
                <a:ea typeface="AR PL SungtiL GB" charset="0"/>
              </a:rPr>
              <a:pPr>
                <a:spcBef>
                  <a:spcPct val="0"/>
                </a:spcBef>
              </a:pPr>
              <a:t>6</a:t>
            </a:fld>
            <a:endParaRPr lang="en-US" altLang="en-US" sz="1400">
              <a:ea typeface="AR PL SungtiL GB" charset="0"/>
            </a:endParaRPr>
          </a:p>
        </p:txBody>
      </p:sp>
      <p:sp>
        <p:nvSpPr>
          <p:cNvPr id="6147" name="Rectangle 1"/>
          <p:cNvSpPr>
            <a:spLocks noChangeArrowheads="1" noTextEdit="1"/>
          </p:cNvSpPr>
          <p:nvPr>
            <p:ph type="sldImg"/>
          </p:nvPr>
        </p:nvSpPr>
        <p:spPr>
          <a:xfrm>
            <a:off x="990600" y="776288"/>
            <a:ext cx="5118100" cy="38385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8" name="Rectangle 2"/>
          <p:cNvSpPr>
            <a:spLocks noChangeArrowheads="1"/>
          </p:cNvSpPr>
          <p:nvPr>
            <p:ph type="body" idx="1"/>
          </p:nvPr>
        </p:nvSpPr>
        <p:spPr>
          <a:xfrm>
            <a:off x="710510" y="4860473"/>
            <a:ext cx="5679730" cy="4605252"/>
          </a:xfrm>
          <a:noFill/>
          <a:extLs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a:p>
        </p:txBody>
      </p:sp>
      <p:sp>
        <p:nvSpPr>
          <p:cNvPr id="4" name="Espace réservé de la date 3"/>
          <p:cNvSpPr>
            <a:spLocks noGrp="1"/>
          </p:cNvSpPr>
          <p:nvPr>
            <p:ph type="dt" sz="half" idx="10"/>
          </p:nvPr>
        </p:nvSpPr>
        <p:spPr/>
        <p:txBody>
          <a:bodyPr/>
          <a:lstStyle/>
          <a:p>
            <a:r>
              <a:rPr lang="fr-FR"/>
              <a:t>9/2016</a:t>
            </a:r>
            <a:endParaRPr lang="en-US"/>
          </a:p>
        </p:txBody>
      </p:sp>
      <p:sp>
        <p:nvSpPr>
          <p:cNvPr id="5" name="Espace réservé du pied de page 4"/>
          <p:cNvSpPr>
            <a:spLocks noGrp="1"/>
          </p:cNvSpPr>
          <p:nvPr>
            <p:ph type="ftr" sz="quarter" idx="11"/>
          </p:nvPr>
        </p:nvSpPr>
        <p:spPr/>
        <p:txBody>
          <a:bodyPr/>
          <a:lstStyle/>
          <a:p>
            <a:r>
              <a:rPr lang="en-US"/>
              <a:t>IPSP - First Draft</a:t>
            </a:r>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‹N°›</a:t>
            </a:fld>
            <a:endParaRPr lang="en-US"/>
          </a:p>
        </p:txBody>
      </p:sp>
    </p:spTree>
    <p:extLst>
      <p:ext uri="{BB962C8B-B14F-4D97-AF65-F5344CB8AC3E}">
        <p14:creationId xmlns:p14="http://schemas.microsoft.com/office/powerpoint/2010/main" val="163134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p:cNvSpPr>
            <a:spLocks noGrp="1"/>
          </p:cNvSpPr>
          <p:nvPr>
            <p:ph type="dt" sz="half" idx="10"/>
          </p:nvPr>
        </p:nvSpPr>
        <p:spPr/>
        <p:txBody>
          <a:bodyPr/>
          <a:lstStyle/>
          <a:p>
            <a:r>
              <a:rPr lang="fr-FR"/>
              <a:t>9/2016</a:t>
            </a:r>
            <a:endParaRPr lang="en-US"/>
          </a:p>
        </p:txBody>
      </p:sp>
      <p:sp>
        <p:nvSpPr>
          <p:cNvPr id="5" name="Espace réservé du pied de page 4"/>
          <p:cNvSpPr>
            <a:spLocks noGrp="1"/>
          </p:cNvSpPr>
          <p:nvPr>
            <p:ph type="ftr" sz="quarter" idx="11"/>
          </p:nvPr>
        </p:nvSpPr>
        <p:spPr/>
        <p:txBody>
          <a:bodyPr/>
          <a:lstStyle/>
          <a:p>
            <a:r>
              <a:rPr lang="en-US"/>
              <a:t>IPSP - First Draft</a:t>
            </a:r>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‹N°›</a:t>
            </a:fld>
            <a:endParaRPr lang="en-US"/>
          </a:p>
        </p:txBody>
      </p:sp>
    </p:spTree>
    <p:extLst>
      <p:ext uri="{BB962C8B-B14F-4D97-AF65-F5344CB8AC3E}">
        <p14:creationId xmlns:p14="http://schemas.microsoft.com/office/powerpoint/2010/main" val="376011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p:cNvSpPr>
            <a:spLocks noGrp="1"/>
          </p:cNvSpPr>
          <p:nvPr>
            <p:ph type="dt" sz="half" idx="10"/>
          </p:nvPr>
        </p:nvSpPr>
        <p:spPr/>
        <p:txBody>
          <a:bodyPr/>
          <a:lstStyle/>
          <a:p>
            <a:r>
              <a:rPr lang="fr-FR"/>
              <a:t>9/2016</a:t>
            </a:r>
            <a:endParaRPr lang="en-US"/>
          </a:p>
        </p:txBody>
      </p:sp>
      <p:sp>
        <p:nvSpPr>
          <p:cNvPr id="5" name="Espace réservé du pied de page 4"/>
          <p:cNvSpPr>
            <a:spLocks noGrp="1"/>
          </p:cNvSpPr>
          <p:nvPr>
            <p:ph type="ftr" sz="quarter" idx="11"/>
          </p:nvPr>
        </p:nvSpPr>
        <p:spPr/>
        <p:txBody>
          <a:bodyPr/>
          <a:lstStyle/>
          <a:p>
            <a:r>
              <a:rPr lang="en-US"/>
              <a:t>IPSP - First Draft</a:t>
            </a:r>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‹N°›</a:t>
            </a:fld>
            <a:endParaRPr lang="en-US"/>
          </a:p>
        </p:txBody>
      </p:sp>
    </p:spTree>
    <p:extLst>
      <p:ext uri="{BB962C8B-B14F-4D97-AF65-F5344CB8AC3E}">
        <p14:creationId xmlns:p14="http://schemas.microsoft.com/office/powerpoint/2010/main" val="3044502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n-US"/>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p:cNvSpPr>
            <a:spLocks noGrp="1"/>
          </p:cNvSpPr>
          <p:nvPr>
            <p:ph type="dt" sz="half" idx="10"/>
          </p:nvPr>
        </p:nvSpPr>
        <p:spPr/>
        <p:txBody>
          <a:bodyPr/>
          <a:lstStyle/>
          <a:p>
            <a:r>
              <a:rPr lang="fr-FR"/>
              <a:t>9/2016</a:t>
            </a:r>
            <a:endParaRPr lang="en-US"/>
          </a:p>
        </p:txBody>
      </p:sp>
      <p:sp>
        <p:nvSpPr>
          <p:cNvPr id="5" name="Espace réservé du pied de page 4"/>
          <p:cNvSpPr>
            <a:spLocks noGrp="1"/>
          </p:cNvSpPr>
          <p:nvPr>
            <p:ph type="ftr" sz="quarter" idx="11"/>
          </p:nvPr>
        </p:nvSpPr>
        <p:spPr/>
        <p:txBody>
          <a:bodyPr/>
          <a:lstStyle/>
          <a:p>
            <a:r>
              <a:rPr lang="en-US"/>
              <a:t>IPSP - First Draft</a:t>
            </a:r>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‹N°›</a:t>
            </a:fld>
            <a:endParaRPr lang="en-US"/>
          </a:p>
        </p:txBody>
      </p:sp>
    </p:spTree>
    <p:extLst>
      <p:ext uri="{BB962C8B-B14F-4D97-AF65-F5344CB8AC3E}">
        <p14:creationId xmlns:p14="http://schemas.microsoft.com/office/powerpoint/2010/main" val="3193819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r>
              <a:rPr lang="fr-FR"/>
              <a:t>9/2016</a:t>
            </a:r>
            <a:endParaRPr lang="en-US"/>
          </a:p>
        </p:txBody>
      </p:sp>
      <p:sp>
        <p:nvSpPr>
          <p:cNvPr id="5" name="Espace réservé du pied de page 4"/>
          <p:cNvSpPr>
            <a:spLocks noGrp="1"/>
          </p:cNvSpPr>
          <p:nvPr>
            <p:ph type="ftr" sz="quarter" idx="11"/>
          </p:nvPr>
        </p:nvSpPr>
        <p:spPr/>
        <p:txBody>
          <a:bodyPr/>
          <a:lstStyle/>
          <a:p>
            <a:r>
              <a:rPr lang="en-US"/>
              <a:t>IPSP - First Draft</a:t>
            </a:r>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‹N°›</a:t>
            </a:fld>
            <a:endParaRPr lang="en-US"/>
          </a:p>
        </p:txBody>
      </p:sp>
    </p:spTree>
    <p:extLst>
      <p:ext uri="{BB962C8B-B14F-4D97-AF65-F5344CB8AC3E}">
        <p14:creationId xmlns:p14="http://schemas.microsoft.com/office/powerpoint/2010/main" val="1972826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e la date 4"/>
          <p:cNvSpPr>
            <a:spLocks noGrp="1"/>
          </p:cNvSpPr>
          <p:nvPr>
            <p:ph type="dt" sz="half" idx="10"/>
          </p:nvPr>
        </p:nvSpPr>
        <p:spPr/>
        <p:txBody>
          <a:bodyPr/>
          <a:lstStyle/>
          <a:p>
            <a:r>
              <a:rPr lang="fr-FR"/>
              <a:t>9/2016</a:t>
            </a:r>
            <a:endParaRPr lang="en-US"/>
          </a:p>
        </p:txBody>
      </p:sp>
      <p:sp>
        <p:nvSpPr>
          <p:cNvPr id="6" name="Espace réservé du pied de page 5"/>
          <p:cNvSpPr>
            <a:spLocks noGrp="1"/>
          </p:cNvSpPr>
          <p:nvPr>
            <p:ph type="ftr" sz="quarter" idx="11"/>
          </p:nvPr>
        </p:nvSpPr>
        <p:spPr/>
        <p:txBody>
          <a:bodyPr/>
          <a:lstStyle/>
          <a:p>
            <a:r>
              <a:rPr lang="en-US"/>
              <a:t>IPSP - First Draft</a:t>
            </a:r>
          </a:p>
        </p:txBody>
      </p:sp>
      <p:sp>
        <p:nvSpPr>
          <p:cNvPr id="7" name="Espace réservé du numéro de diapositive 6"/>
          <p:cNvSpPr>
            <a:spLocks noGrp="1"/>
          </p:cNvSpPr>
          <p:nvPr>
            <p:ph type="sldNum" sz="quarter" idx="12"/>
          </p:nvPr>
        </p:nvSpPr>
        <p:spPr/>
        <p:txBody>
          <a:bodyPr/>
          <a:lstStyle/>
          <a:p>
            <a:fld id="{7AC6DF4B-6536-4D5D-A810-00520B815A10}" type="slidenum">
              <a:rPr lang="en-US" smtClean="0"/>
              <a:t>‹N°›</a:t>
            </a:fld>
            <a:endParaRPr lang="en-US"/>
          </a:p>
        </p:txBody>
      </p:sp>
    </p:spTree>
    <p:extLst>
      <p:ext uri="{BB962C8B-B14F-4D97-AF65-F5344CB8AC3E}">
        <p14:creationId xmlns:p14="http://schemas.microsoft.com/office/powerpoint/2010/main" val="720572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Espace réservé de la date 6"/>
          <p:cNvSpPr>
            <a:spLocks noGrp="1"/>
          </p:cNvSpPr>
          <p:nvPr>
            <p:ph type="dt" sz="half" idx="10"/>
          </p:nvPr>
        </p:nvSpPr>
        <p:spPr/>
        <p:txBody>
          <a:bodyPr/>
          <a:lstStyle/>
          <a:p>
            <a:r>
              <a:rPr lang="fr-FR"/>
              <a:t>9/2016</a:t>
            </a:r>
            <a:endParaRPr lang="en-US"/>
          </a:p>
        </p:txBody>
      </p:sp>
      <p:sp>
        <p:nvSpPr>
          <p:cNvPr id="8" name="Espace réservé du pied de page 7"/>
          <p:cNvSpPr>
            <a:spLocks noGrp="1"/>
          </p:cNvSpPr>
          <p:nvPr>
            <p:ph type="ftr" sz="quarter" idx="11"/>
          </p:nvPr>
        </p:nvSpPr>
        <p:spPr/>
        <p:txBody>
          <a:bodyPr/>
          <a:lstStyle/>
          <a:p>
            <a:r>
              <a:rPr lang="en-US"/>
              <a:t>IPSP - First Draft</a:t>
            </a:r>
          </a:p>
        </p:txBody>
      </p:sp>
      <p:sp>
        <p:nvSpPr>
          <p:cNvPr id="9" name="Espace réservé du numéro de diapositive 8"/>
          <p:cNvSpPr>
            <a:spLocks noGrp="1"/>
          </p:cNvSpPr>
          <p:nvPr>
            <p:ph type="sldNum" sz="quarter" idx="12"/>
          </p:nvPr>
        </p:nvSpPr>
        <p:spPr/>
        <p:txBody>
          <a:bodyPr/>
          <a:lstStyle/>
          <a:p>
            <a:fld id="{7AC6DF4B-6536-4D5D-A810-00520B815A10}" type="slidenum">
              <a:rPr lang="en-US" smtClean="0"/>
              <a:t>‹N°›</a:t>
            </a:fld>
            <a:endParaRPr lang="en-US"/>
          </a:p>
        </p:txBody>
      </p:sp>
    </p:spTree>
    <p:extLst>
      <p:ext uri="{BB962C8B-B14F-4D97-AF65-F5344CB8AC3E}">
        <p14:creationId xmlns:p14="http://schemas.microsoft.com/office/powerpoint/2010/main" val="1473543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n-US"/>
          </a:p>
        </p:txBody>
      </p:sp>
      <p:sp>
        <p:nvSpPr>
          <p:cNvPr id="3" name="Espace réservé de la date 2"/>
          <p:cNvSpPr>
            <a:spLocks noGrp="1"/>
          </p:cNvSpPr>
          <p:nvPr>
            <p:ph type="dt" sz="half" idx="10"/>
          </p:nvPr>
        </p:nvSpPr>
        <p:spPr/>
        <p:txBody>
          <a:bodyPr/>
          <a:lstStyle/>
          <a:p>
            <a:r>
              <a:rPr lang="fr-FR"/>
              <a:t>9/2016</a:t>
            </a:r>
            <a:endParaRPr lang="en-US"/>
          </a:p>
        </p:txBody>
      </p:sp>
      <p:sp>
        <p:nvSpPr>
          <p:cNvPr id="4" name="Espace réservé du pied de page 3"/>
          <p:cNvSpPr>
            <a:spLocks noGrp="1"/>
          </p:cNvSpPr>
          <p:nvPr>
            <p:ph type="ftr" sz="quarter" idx="11"/>
          </p:nvPr>
        </p:nvSpPr>
        <p:spPr/>
        <p:txBody>
          <a:bodyPr/>
          <a:lstStyle/>
          <a:p>
            <a:r>
              <a:rPr lang="en-US"/>
              <a:t>IPSP - First Draft</a:t>
            </a:r>
          </a:p>
        </p:txBody>
      </p:sp>
      <p:sp>
        <p:nvSpPr>
          <p:cNvPr id="5" name="Espace réservé du numéro de diapositive 4"/>
          <p:cNvSpPr>
            <a:spLocks noGrp="1"/>
          </p:cNvSpPr>
          <p:nvPr>
            <p:ph type="sldNum" sz="quarter" idx="12"/>
          </p:nvPr>
        </p:nvSpPr>
        <p:spPr/>
        <p:txBody>
          <a:bodyPr/>
          <a:lstStyle/>
          <a:p>
            <a:fld id="{7AC6DF4B-6536-4D5D-A810-00520B815A10}" type="slidenum">
              <a:rPr lang="en-US" smtClean="0"/>
              <a:t>‹N°›</a:t>
            </a:fld>
            <a:endParaRPr lang="en-US"/>
          </a:p>
        </p:txBody>
      </p:sp>
    </p:spTree>
    <p:extLst>
      <p:ext uri="{BB962C8B-B14F-4D97-AF65-F5344CB8AC3E}">
        <p14:creationId xmlns:p14="http://schemas.microsoft.com/office/powerpoint/2010/main" val="756693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a:t>9/2016</a:t>
            </a:r>
            <a:endParaRPr lang="en-US"/>
          </a:p>
        </p:txBody>
      </p:sp>
      <p:sp>
        <p:nvSpPr>
          <p:cNvPr id="3" name="Espace réservé du pied de page 2"/>
          <p:cNvSpPr>
            <a:spLocks noGrp="1"/>
          </p:cNvSpPr>
          <p:nvPr>
            <p:ph type="ftr" sz="quarter" idx="11"/>
          </p:nvPr>
        </p:nvSpPr>
        <p:spPr/>
        <p:txBody>
          <a:bodyPr/>
          <a:lstStyle/>
          <a:p>
            <a:r>
              <a:rPr lang="en-US"/>
              <a:t>IPSP - First Draft</a:t>
            </a:r>
          </a:p>
        </p:txBody>
      </p:sp>
      <p:sp>
        <p:nvSpPr>
          <p:cNvPr id="4" name="Espace réservé du numéro de diapositive 3"/>
          <p:cNvSpPr>
            <a:spLocks noGrp="1"/>
          </p:cNvSpPr>
          <p:nvPr>
            <p:ph type="sldNum" sz="quarter" idx="12"/>
          </p:nvPr>
        </p:nvSpPr>
        <p:spPr/>
        <p:txBody>
          <a:bodyPr/>
          <a:lstStyle/>
          <a:p>
            <a:fld id="{7AC6DF4B-6536-4D5D-A810-00520B815A10}" type="slidenum">
              <a:rPr lang="en-US" smtClean="0"/>
              <a:t>‹N°›</a:t>
            </a:fld>
            <a:endParaRPr lang="en-US"/>
          </a:p>
        </p:txBody>
      </p:sp>
    </p:spTree>
    <p:extLst>
      <p:ext uri="{BB962C8B-B14F-4D97-AF65-F5344CB8AC3E}">
        <p14:creationId xmlns:p14="http://schemas.microsoft.com/office/powerpoint/2010/main" val="2279814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r>
              <a:rPr lang="fr-FR"/>
              <a:t>9/2016</a:t>
            </a:r>
            <a:endParaRPr lang="en-US"/>
          </a:p>
        </p:txBody>
      </p:sp>
      <p:sp>
        <p:nvSpPr>
          <p:cNvPr id="6" name="Espace réservé du pied de page 5"/>
          <p:cNvSpPr>
            <a:spLocks noGrp="1"/>
          </p:cNvSpPr>
          <p:nvPr>
            <p:ph type="ftr" sz="quarter" idx="11"/>
          </p:nvPr>
        </p:nvSpPr>
        <p:spPr/>
        <p:txBody>
          <a:bodyPr/>
          <a:lstStyle/>
          <a:p>
            <a:r>
              <a:rPr lang="en-US"/>
              <a:t>IPSP - First Draft</a:t>
            </a:r>
          </a:p>
        </p:txBody>
      </p:sp>
      <p:sp>
        <p:nvSpPr>
          <p:cNvPr id="7" name="Espace réservé du numéro de diapositive 6"/>
          <p:cNvSpPr>
            <a:spLocks noGrp="1"/>
          </p:cNvSpPr>
          <p:nvPr>
            <p:ph type="sldNum" sz="quarter" idx="12"/>
          </p:nvPr>
        </p:nvSpPr>
        <p:spPr/>
        <p:txBody>
          <a:bodyPr/>
          <a:lstStyle/>
          <a:p>
            <a:fld id="{7AC6DF4B-6536-4D5D-A810-00520B815A10}" type="slidenum">
              <a:rPr lang="en-US" smtClean="0"/>
              <a:t>‹N°›</a:t>
            </a:fld>
            <a:endParaRPr lang="en-US"/>
          </a:p>
        </p:txBody>
      </p:sp>
    </p:spTree>
    <p:extLst>
      <p:ext uri="{BB962C8B-B14F-4D97-AF65-F5344CB8AC3E}">
        <p14:creationId xmlns:p14="http://schemas.microsoft.com/office/powerpoint/2010/main" val="4254438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r>
              <a:rPr lang="fr-FR"/>
              <a:t>9/2016</a:t>
            </a:r>
            <a:endParaRPr lang="en-US"/>
          </a:p>
        </p:txBody>
      </p:sp>
      <p:sp>
        <p:nvSpPr>
          <p:cNvPr id="6" name="Espace réservé du pied de page 5"/>
          <p:cNvSpPr>
            <a:spLocks noGrp="1"/>
          </p:cNvSpPr>
          <p:nvPr>
            <p:ph type="ftr" sz="quarter" idx="11"/>
          </p:nvPr>
        </p:nvSpPr>
        <p:spPr/>
        <p:txBody>
          <a:bodyPr/>
          <a:lstStyle/>
          <a:p>
            <a:r>
              <a:rPr lang="en-US"/>
              <a:t>IPSP - First Draft</a:t>
            </a:r>
          </a:p>
        </p:txBody>
      </p:sp>
      <p:sp>
        <p:nvSpPr>
          <p:cNvPr id="7" name="Espace réservé du numéro de diapositive 6"/>
          <p:cNvSpPr>
            <a:spLocks noGrp="1"/>
          </p:cNvSpPr>
          <p:nvPr>
            <p:ph type="sldNum" sz="quarter" idx="12"/>
          </p:nvPr>
        </p:nvSpPr>
        <p:spPr/>
        <p:txBody>
          <a:bodyPr/>
          <a:lstStyle/>
          <a:p>
            <a:fld id="{7AC6DF4B-6536-4D5D-A810-00520B815A10}" type="slidenum">
              <a:rPr lang="en-US" smtClean="0"/>
              <a:t>‹N°›</a:t>
            </a:fld>
            <a:endParaRPr lang="en-US"/>
          </a:p>
        </p:txBody>
      </p:sp>
    </p:spTree>
    <p:extLst>
      <p:ext uri="{BB962C8B-B14F-4D97-AF65-F5344CB8AC3E}">
        <p14:creationId xmlns:p14="http://schemas.microsoft.com/office/powerpoint/2010/main" val="295073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1000"/>
            <a:lum/>
          </a:blip>
          <a:srcRect/>
          <a:stretch>
            <a:fillRect/>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fr-FR"/>
              <a:t>9/2016</a:t>
            </a:r>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IPSP - First Draft</a:t>
            </a: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C6DF4B-6536-4D5D-A810-00520B815A10}" type="slidenum">
              <a:rPr lang="en-US" smtClean="0"/>
              <a:t>‹N°›</a:t>
            </a:fld>
            <a:endParaRPr lang="en-US"/>
          </a:p>
        </p:txBody>
      </p:sp>
    </p:spTree>
    <p:extLst>
      <p:ext uri="{BB962C8B-B14F-4D97-AF65-F5344CB8AC3E}">
        <p14:creationId xmlns:p14="http://schemas.microsoft.com/office/powerpoint/2010/main" val="3154053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780928"/>
            <a:ext cx="8229600" cy="1143000"/>
          </a:xfrm>
        </p:spPr>
        <p:txBody>
          <a:bodyPr>
            <a:normAutofit fontScale="90000"/>
          </a:bodyPr>
          <a:lstStyle/>
          <a:p>
            <a:r>
              <a:rPr lang="en-US" dirty="0" smtClean="0"/>
              <a:t>International Panel on Social Progress</a:t>
            </a:r>
            <a:br>
              <a:rPr lang="en-US" dirty="0" smtClean="0"/>
            </a:br>
            <a:r>
              <a:rPr lang="en-US" dirty="0" smtClean="0"/>
              <a:t>First </a:t>
            </a:r>
            <a:r>
              <a:rPr lang="en-US" dirty="0"/>
              <a:t>draft of the </a:t>
            </a:r>
            <a:r>
              <a:rPr lang="en-US" dirty="0" smtClean="0"/>
              <a:t>report</a:t>
            </a:r>
            <a:br>
              <a:rPr lang="en-US" dirty="0" smtClean="0"/>
            </a:br>
            <a:r>
              <a:rPr lang="en-US" dirty="0" smtClean="0"/>
              <a:t>Key messages and recommendations</a:t>
            </a:r>
            <a:r>
              <a:rPr lang="en-US" dirty="0"/>
              <a:t/>
            </a:r>
            <a:br>
              <a:rPr lang="en-US" dirty="0"/>
            </a:br>
            <a:endParaRPr lang="en-US" sz="3600" i="1" dirty="0"/>
          </a:p>
        </p:txBody>
      </p:sp>
      <p:sp>
        <p:nvSpPr>
          <p:cNvPr id="4" name="Espace réservé de la date 3"/>
          <p:cNvSpPr>
            <a:spLocks noGrp="1"/>
          </p:cNvSpPr>
          <p:nvPr>
            <p:ph type="dt" sz="half" idx="10"/>
          </p:nvPr>
        </p:nvSpPr>
        <p:spPr/>
        <p:txBody>
          <a:bodyPr/>
          <a:lstStyle/>
          <a:p>
            <a:r>
              <a:rPr lang="fr-FR"/>
              <a:t>9/2016</a:t>
            </a:r>
            <a:endParaRPr lang="en-US" dirty="0"/>
          </a:p>
        </p:txBody>
      </p:sp>
      <p:sp>
        <p:nvSpPr>
          <p:cNvPr id="5" name="Espace réservé du pied de page 4"/>
          <p:cNvSpPr>
            <a:spLocks noGrp="1"/>
          </p:cNvSpPr>
          <p:nvPr>
            <p:ph type="ftr" sz="quarter" idx="11"/>
          </p:nvPr>
        </p:nvSpPr>
        <p:spPr/>
        <p:txBody>
          <a:bodyPr/>
          <a:lstStyle/>
          <a:p>
            <a:r>
              <a:rPr lang="en-US"/>
              <a:t>IPSP - First Draft</a:t>
            </a:r>
            <a:endParaRPr lang="en-US" dirty="0"/>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1</a:t>
            </a:fld>
            <a:endParaRPr lang="en-US" dirty="0"/>
          </a:p>
        </p:txBody>
      </p:sp>
    </p:spTree>
    <p:extLst>
      <p:ext uri="{BB962C8B-B14F-4D97-AF65-F5344CB8AC3E}">
        <p14:creationId xmlns:p14="http://schemas.microsoft.com/office/powerpoint/2010/main" val="27794097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10</a:t>
            </a:fld>
            <a:endParaRPr lang="en-US"/>
          </a:p>
        </p:txBody>
      </p:sp>
      <p:sp>
        <p:nvSpPr>
          <p:cNvPr id="7" name="Titel 1"/>
          <p:cNvSpPr>
            <a:spLocks noGrp="1"/>
          </p:cNvSpPr>
          <p:nvPr>
            <p:ph type="title"/>
          </p:nvPr>
        </p:nvSpPr>
        <p:spPr bwMode="auto">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0000CC"/>
                </a:solidFill>
                <a:latin typeface="+mj-lt"/>
                <a:ea typeface="+mj-ea"/>
                <a:cs typeface="+mj-cs"/>
              </a:defRPr>
            </a:lvl1pPr>
            <a:lvl2pPr algn="ctr" rtl="0" eaLnBrk="0" fontAlgn="base" hangingPunct="0">
              <a:spcBef>
                <a:spcPct val="0"/>
              </a:spcBef>
              <a:spcAft>
                <a:spcPct val="0"/>
              </a:spcAft>
              <a:defRPr sz="3200">
                <a:solidFill>
                  <a:srgbClr val="0000CC"/>
                </a:solidFill>
                <a:latin typeface="Arial" charset="0"/>
                <a:ea typeface="ＭＳ Ｐゴシック" pitchFamily="-111" charset="-128"/>
              </a:defRPr>
            </a:lvl2pPr>
            <a:lvl3pPr algn="ctr" rtl="0" eaLnBrk="0" fontAlgn="base" hangingPunct="0">
              <a:spcBef>
                <a:spcPct val="0"/>
              </a:spcBef>
              <a:spcAft>
                <a:spcPct val="0"/>
              </a:spcAft>
              <a:defRPr sz="3200">
                <a:solidFill>
                  <a:srgbClr val="0000CC"/>
                </a:solidFill>
                <a:latin typeface="Arial" charset="0"/>
                <a:ea typeface="ＭＳ Ｐゴシック" pitchFamily="-111" charset="-128"/>
              </a:defRPr>
            </a:lvl3pPr>
            <a:lvl4pPr algn="ctr" rtl="0" eaLnBrk="0" fontAlgn="base" hangingPunct="0">
              <a:spcBef>
                <a:spcPct val="0"/>
              </a:spcBef>
              <a:spcAft>
                <a:spcPct val="0"/>
              </a:spcAft>
              <a:defRPr sz="3200">
                <a:solidFill>
                  <a:srgbClr val="0000CC"/>
                </a:solidFill>
                <a:latin typeface="Arial" charset="0"/>
                <a:ea typeface="ＭＳ Ｐゴシック" pitchFamily="-111" charset="-128"/>
              </a:defRPr>
            </a:lvl4pPr>
            <a:lvl5pPr algn="ctr" rtl="0" eaLnBrk="0" fontAlgn="base" hangingPunct="0">
              <a:spcBef>
                <a:spcPct val="0"/>
              </a:spcBef>
              <a:spcAft>
                <a:spcPct val="0"/>
              </a:spcAft>
              <a:defRPr sz="3200">
                <a:solidFill>
                  <a:srgbClr val="0000CC"/>
                </a:solidFill>
                <a:latin typeface="Arial" charset="0"/>
                <a:ea typeface="ＭＳ Ｐゴシック" pitchFamily="-111" charset="-128"/>
              </a:defRPr>
            </a:lvl5pPr>
            <a:lvl6pPr marL="457200" algn="ctr" rtl="0" fontAlgn="base">
              <a:spcBef>
                <a:spcPct val="0"/>
              </a:spcBef>
              <a:spcAft>
                <a:spcPct val="0"/>
              </a:spcAft>
              <a:defRPr sz="3200">
                <a:solidFill>
                  <a:srgbClr val="0000CC"/>
                </a:solidFill>
                <a:latin typeface="Arial" charset="0"/>
                <a:ea typeface="ＭＳ Ｐゴシック" pitchFamily="-111" charset="-128"/>
              </a:defRPr>
            </a:lvl6pPr>
            <a:lvl7pPr marL="914400" algn="ctr" rtl="0" fontAlgn="base">
              <a:spcBef>
                <a:spcPct val="0"/>
              </a:spcBef>
              <a:spcAft>
                <a:spcPct val="0"/>
              </a:spcAft>
              <a:defRPr sz="3200">
                <a:solidFill>
                  <a:srgbClr val="0000CC"/>
                </a:solidFill>
                <a:latin typeface="Arial" charset="0"/>
                <a:ea typeface="ＭＳ Ｐゴシック" pitchFamily="-111" charset="-128"/>
              </a:defRPr>
            </a:lvl7pPr>
            <a:lvl8pPr marL="1371600" algn="ctr" rtl="0" fontAlgn="base">
              <a:spcBef>
                <a:spcPct val="0"/>
              </a:spcBef>
              <a:spcAft>
                <a:spcPct val="0"/>
              </a:spcAft>
              <a:defRPr sz="3200">
                <a:solidFill>
                  <a:srgbClr val="0000CC"/>
                </a:solidFill>
                <a:latin typeface="Arial" charset="0"/>
                <a:ea typeface="ＭＳ Ｐゴシック" pitchFamily="-111" charset="-128"/>
              </a:defRPr>
            </a:lvl8pPr>
            <a:lvl9pPr marL="1828800" algn="ctr" rtl="0" fontAlgn="base">
              <a:spcBef>
                <a:spcPct val="0"/>
              </a:spcBef>
              <a:spcAft>
                <a:spcPct val="0"/>
              </a:spcAft>
              <a:defRPr sz="3200">
                <a:solidFill>
                  <a:srgbClr val="0000CC"/>
                </a:solidFill>
                <a:latin typeface="Arial" charset="0"/>
                <a:ea typeface="ＭＳ Ｐゴシック" pitchFamily="-111" charset="-128"/>
              </a:defRPr>
            </a:lvl9pPr>
          </a:lstStyle>
          <a:p>
            <a:r>
              <a:rPr lang="de-DE" altLang="de-DE" b="1" smtClean="0">
                <a:solidFill>
                  <a:srgbClr val="0058A3"/>
                </a:solidFill>
              </a:rPr>
              <a:t>Key policy message(s): „it depends“</a:t>
            </a:r>
          </a:p>
        </p:txBody>
      </p:sp>
      <p:sp>
        <p:nvSpPr>
          <p:cNvPr id="8" name="Inhaltsplatzhalter 2"/>
          <p:cNvSpPr>
            <a:spLocks noGrp="1"/>
          </p:cNvSpPr>
          <p:nvPr>
            <p:ph idx="1"/>
          </p:nvPr>
        </p:nvSpPr>
        <p:spPr bwMode="auto">
          <a:xfrm>
            <a:off x="457200" y="1600200"/>
            <a:ext cx="8229600" cy="47091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50000"/>
              </a:spcBef>
              <a:spcAft>
                <a:spcPct val="0"/>
              </a:spcAft>
              <a:buSzPct val="60000"/>
              <a:buFont typeface="Wingdings" pitchFamily="2" charset="2"/>
              <a:buChar char="v"/>
              <a:defRPr sz="2600">
                <a:solidFill>
                  <a:schemeClr val="tx1"/>
                </a:solidFill>
                <a:latin typeface="+mn-lt"/>
                <a:ea typeface="+mn-ea"/>
                <a:cs typeface="+mn-cs"/>
              </a:defRPr>
            </a:lvl1pPr>
            <a:lvl2pPr marL="742950" indent="-285750" algn="l" rtl="0" eaLnBrk="0" fontAlgn="base" hangingPunct="0">
              <a:spcBef>
                <a:spcPct val="10000"/>
              </a:spcBef>
              <a:spcAft>
                <a:spcPct val="0"/>
              </a:spcAft>
              <a:buSzPct val="90000"/>
              <a:buFont typeface="Wingdings" pitchFamily="2" charset="2"/>
              <a:buChar char="§"/>
              <a:defRPr sz="22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SzPct val="80000"/>
              <a:buChar char="o"/>
              <a:defRPr>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r>
              <a:rPr lang="en-US" altLang="de-DE" sz="2400" dirty="0" smtClean="0"/>
              <a:t>Policies can affect inequality </a:t>
            </a:r>
            <a:r>
              <a:rPr lang="en-US" altLang="de-DE" sz="2400" dirty="0" smtClean="0">
                <a:solidFill>
                  <a:srgbClr val="0058A3"/>
                </a:solidFill>
              </a:rPr>
              <a:t>pre-market</a:t>
            </a:r>
            <a:r>
              <a:rPr lang="en-US" altLang="de-DE" sz="2400" dirty="0" smtClean="0"/>
              <a:t> (e.g. education, land), </a:t>
            </a:r>
            <a:r>
              <a:rPr lang="en-US" altLang="de-DE" sz="2400" dirty="0" smtClean="0">
                <a:solidFill>
                  <a:srgbClr val="0058A3"/>
                </a:solidFill>
              </a:rPr>
              <a:t>in markets</a:t>
            </a:r>
            <a:r>
              <a:rPr lang="en-US" altLang="de-DE" sz="2400" dirty="0" smtClean="0"/>
              <a:t> (e.g. anti-trust laws), and </a:t>
            </a:r>
            <a:r>
              <a:rPr lang="en-US" altLang="de-DE" sz="2400" dirty="0" smtClean="0">
                <a:solidFill>
                  <a:srgbClr val="0058A3"/>
                </a:solidFill>
              </a:rPr>
              <a:t>post-market</a:t>
            </a:r>
            <a:r>
              <a:rPr lang="en-US" altLang="de-DE" sz="2400" dirty="0" smtClean="0"/>
              <a:t> (e.g. redistribution)</a:t>
            </a:r>
          </a:p>
          <a:p>
            <a:r>
              <a:rPr lang="en-US" altLang="de-DE" sz="2400" dirty="0" smtClean="0"/>
              <a:t>Common objectives, but priorities have to be </a:t>
            </a:r>
            <a:r>
              <a:rPr lang="en-US" altLang="de-DE" sz="2400" dirty="0" smtClean="0">
                <a:solidFill>
                  <a:srgbClr val="0058A3"/>
                </a:solidFill>
              </a:rPr>
              <a:t>country-specific</a:t>
            </a:r>
          </a:p>
          <a:p>
            <a:pPr lvl="1"/>
            <a:r>
              <a:rPr lang="en-US" altLang="de-DE" sz="2000" dirty="0" smtClean="0"/>
              <a:t>New model of the welfare state necessary?</a:t>
            </a:r>
          </a:p>
          <a:p>
            <a:r>
              <a:rPr lang="en-US" altLang="de-DE" sz="2400" dirty="0" smtClean="0">
                <a:solidFill>
                  <a:srgbClr val="0058A3"/>
                </a:solidFill>
              </a:rPr>
              <a:t>Political economy </a:t>
            </a:r>
            <a:r>
              <a:rPr lang="en-US" altLang="de-DE" sz="2400" dirty="0" smtClean="0"/>
              <a:t>matters (e.g. size and strength of middle class, democracy, political coalitions, collective actions)</a:t>
            </a:r>
          </a:p>
          <a:p>
            <a:r>
              <a:rPr lang="en-US" altLang="de-DE" sz="2400" dirty="0" smtClean="0"/>
              <a:t>Limited scope for </a:t>
            </a:r>
            <a:r>
              <a:rPr lang="en-US" altLang="de-DE" sz="2400" dirty="0" smtClean="0">
                <a:solidFill>
                  <a:srgbClr val="0058A3"/>
                </a:solidFill>
              </a:rPr>
              <a:t>international </a:t>
            </a:r>
            <a:r>
              <a:rPr lang="en-US" altLang="de-DE" sz="2400" dirty="0" smtClean="0"/>
              <a:t>policies (e.g. tax avoidance, evasion; financial sector regulation; carbon pricing)</a:t>
            </a:r>
          </a:p>
        </p:txBody>
      </p:sp>
    </p:spTree>
    <p:extLst>
      <p:ext uri="{BB962C8B-B14F-4D97-AF65-F5344CB8AC3E}">
        <p14:creationId xmlns:p14="http://schemas.microsoft.com/office/powerpoint/2010/main" val="3084402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a:t>Chapter 4: Growth, human development and planetary welfare</a:t>
            </a:r>
          </a:p>
        </p:txBody>
      </p:sp>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11</a:t>
            </a:fld>
            <a:endParaRPr lang="en-US"/>
          </a:p>
        </p:txBody>
      </p:sp>
      <p:sp>
        <p:nvSpPr>
          <p:cNvPr id="7" name="Content Placeholder 2"/>
          <p:cNvSpPr>
            <a:spLocks noGrp="1"/>
          </p:cNvSpPr>
          <p:nvPr>
            <p:ph idx="1"/>
          </p:nvPr>
        </p:nvSpPr>
        <p:spPr bwMode="auto">
          <a:xfrm>
            <a:off x="457200" y="1600200"/>
            <a:ext cx="8229600" cy="4709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pitchFamily="-107" charset="-128"/>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pitchFamily="-107"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pitchFamily="-107"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pitchFamily="-107"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pitchFamily="-107"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80000"/>
              </a:lnSpc>
            </a:pPr>
            <a:r>
              <a:rPr lang="en-US" altLang="fr-FR" sz="2000" dirty="0" smtClean="0"/>
              <a:t>Economic growth may be viewed as a double edged sword. On the one hand, it may be viewed as a narrative of liberation, lifting people out of poverty. On the other, it may be viewed as one of alienation, increasing inequality and associated with environmental degradation. </a:t>
            </a:r>
          </a:p>
          <a:p>
            <a:pPr>
              <a:lnSpc>
                <a:spcPct val="80000"/>
              </a:lnSpc>
            </a:pPr>
            <a:r>
              <a:rPr lang="en-US" altLang="fr-FR" sz="2000" dirty="0" smtClean="0"/>
              <a:t>Welfare is an overarching goal for policymakers. It is multi-dimensional in the sense that it includes poverty, inequality, the environment and other public goods such as health and education. It is normative in the sense that there are multiple perspectives on what matters to society (happiness, capabilities to function, etc.). </a:t>
            </a:r>
          </a:p>
          <a:p>
            <a:pPr>
              <a:lnSpc>
                <a:spcPct val="80000"/>
              </a:lnSpc>
            </a:pPr>
            <a:r>
              <a:rPr lang="en-US" altLang="fr-FR" sz="2000" dirty="0" smtClean="0"/>
              <a:t>Economic growth is important in that it positively impacts welfare along some dimensions and negatively along others. The challenge for policymakers is to mitigate the negative effects while preserving the positive effects. Economic growth in recent decades has decreased inequality at the level of the world citizens, but has led to increasing inequality within countries. </a:t>
            </a:r>
          </a:p>
          <a:p>
            <a:pPr>
              <a:lnSpc>
                <a:spcPct val="80000"/>
              </a:lnSpc>
            </a:pPr>
            <a:r>
              <a:rPr lang="en-US" altLang="fr-FR" sz="2000" dirty="0" smtClean="0"/>
              <a:t>Climate change and other environmental damages impact the poor disproportionately, and may also increase inequality within and between countries. </a:t>
            </a:r>
          </a:p>
          <a:p>
            <a:pPr>
              <a:lnSpc>
                <a:spcPct val="80000"/>
              </a:lnSpc>
            </a:pPr>
            <a:endParaRPr lang="en-US" altLang="fr-FR" sz="1500" dirty="0" smtClean="0"/>
          </a:p>
          <a:p>
            <a:pPr>
              <a:lnSpc>
                <a:spcPct val="80000"/>
              </a:lnSpc>
            </a:pPr>
            <a:endParaRPr lang="en-US" altLang="fr-FR" sz="800" dirty="0" smtClean="0"/>
          </a:p>
        </p:txBody>
      </p:sp>
    </p:spTree>
    <p:extLst>
      <p:ext uri="{BB962C8B-B14F-4D97-AF65-F5344CB8AC3E}">
        <p14:creationId xmlns:p14="http://schemas.microsoft.com/office/powerpoint/2010/main" val="3718090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12</a:t>
            </a:fld>
            <a:endParaRPr lang="en-US"/>
          </a:p>
        </p:txBody>
      </p:sp>
      <p:sp>
        <p:nvSpPr>
          <p:cNvPr id="7" name="Titre 1"/>
          <p:cNvSpPr>
            <a:spLocks noGrp="1"/>
          </p:cNvSpPr>
          <p:nvPr>
            <p:ph type="title"/>
          </p:nvPr>
        </p:nvSpPr>
        <p:spPr/>
        <p:txBody>
          <a:bodyPr>
            <a:normAutofit fontScale="90000"/>
          </a:bodyPr>
          <a:lstStyle/>
          <a:p>
            <a:r>
              <a:rPr lang="en-US" dirty="0"/>
              <a:t>Chapter 4: Growth, human development and planetary welfare</a:t>
            </a:r>
          </a:p>
        </p:txBody>
      </p:sp>
      <p:sp>
        <p:nvSpPr>
          <p:cNvPr id="8" name="Content Placeholder 2"/>
          <p:cNvSpPr>
            <a:spLocks noGrp="1"/>
          </p:cNvSpPr>
          <p:nvPr>
            <p:ph idx="1"/>
          </p:nvPr>
        </p:nvSpPr>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pitchFamily="-107" charset="-128"/>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pitchFamily="-107"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pitchFamily="-107"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pitchFamily="-107"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pitchFamily="-107"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fr-FR" sz="2400" dirty="0" smtClean="0"/>
              <a:t>Well-designed and implemented regulation of environmental and other externalities leads to increasing welfare, without necessarily impeding economic growth. Environmental regulation creates assets for society</a:t>
            </a:r>
            <a:r>
              <a:rPr lang="en-US" altLang="fr-FR" sz="2400" dirty="0" smtClean="0"/>
              <a:t>.</a:t>
            </a:r>
            <a:endParaRPr lang="en-US" altLang="fr-FR" sz="2400" dirty="0" smtClean="0"/>
          </a:p>
          <a:p>
            <a:r>
              <a:rPr lang="en-US" altLang="fr-FR" sz="2400" dirty="0" smtClean="0"/>
              <a:t>Governing the global commons requires institutions that enable and facilitate collective action at international, national and sub-national levels</a:t>
            </a:r>
            <a:r>
              <a:rPr lang="en-US" altLang="fr-FR" sz="2400" dirty="0" smtClean="0"/>
              <a:t>.</a:t>
            </a:r>
            <a:endParaRPr lang="en-US" altLang="fr-FR" sz="2400" dirty="0" smtClean="0"/>
          </a:p>
          <a:p>
            <a:r>
              <a:rPr lang="en-US" altLang="fr-FR" sz="2400" dirty="0" smtClean="0"/>
              <a:t>An integrated perspective on capitalism allows for an evaluation of its costs and benefits, but also provides pathways for the transformation of contemporary capitalism, maintaining its driving forces, but addressing inequalities and protecting natural resources</a:t>
            </a:r>
            <a:r>
              <a:rPr lang="en-US" altLang="fr-FR" sz="2400" dirty="0" smtClean="0"/>
              <a:t>.</a:t>
            </a:r>
            <a:endParaRPr lang="en-US" altLang="fr-FR" sz="2400" dirty="0" smtClean="0"/>
          </a:p>
        </p:txBody>
      </p:sp>
    </p:spTree>
    <p:extLst>
      <p:ext uri="{BB962C8B-B14F-4D97-AF65-F5344CB8AC3E}">
        <p14:creationId xmlns:p14="http://schemas.microsoft.com/office/powerpoint/2010/main" val="4176533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13</a:t>
            </a:fld>
            <a:endParaRPr lang="en-US"/>
          </a:p>
        </p:txBody>
      </p:sp>
      <p:sp>
        <p:nvSpPr>
          <p:cNvPr id="7" name="Title 1"/>
          <p:cNvSpPr>
            <a:spLocks noGrp="1"/>
          </p:cNvSpPr>
          <p:nvPr>
            <p:ph type="title"/>
          </p:nvPr>
        </p:nvSpPr>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fontAlgn="base">
              <a:spcBef>
                <a:spcPct val="0"/>
              </a:spcBef>
              <a:spcAft>
                <a:spcPct val="0"/>
              </a:spcAft>
              <a:defRPr sz="4400" kern="1200">
                <a:solidFill>
                  <a:schemeClr val="tx1"/>
                </a:solidFill>
                <a:latin typeface="+mj-lt"/>
                <a:ea typeface="ＭＳ Ｐゴシック" pitchFamily="-107" charset="-128"/>
                <a:cs typeface="+mj-cs"/>
              </a:defRPr>
            </a:lvl1pPr>
            <a:lvl2pPr algn="ctr" defTabSz="457200" rtl="0" fontAlgn="base">
              <a:spcBef>
                <a:spcPct val="0"/>
              </a:spcBef>
              <a:spcAft>
                <a:spcPct val="0"/>
              </a:spcAft>
              <a:defRPr sz="4400">
                <a:solidFill>
                  <a:schemeClr val="tx1"/>
                </a:solidFill>
                <a:latin typeface="Calibri" pitchFamily="-107" charset="0"/>
                <a:ea typeface="ＭＳ Ｐゴシック" pitchFamily="-107" charset="-128"/>
              </a:defRPr>
            </a:lvl2pPr>
            <a:lvl3pPr algn="ctr" defTabSz="457200" rtl="0" fontAlgn="base">
              <a:spcBef>
                <a:spcPct val="0"/>
              </a:spcBef>
              <a:spcAft>
                <a:spcPct val="0"/>
              </a:spcAft>
              <a:defRPr sz="4400">
                <a:solidFill>
                  <a:schemeClr val="tx1"/>
                </a:solidFill>
                <a:latin typeface="Calibri" pitchFamily="-107" charset="0"/>
                <a:ea typeface="ＭＳ Ｐゴシック" pitchFamily="-107" charset="-128"/>
              </a:defRPr>
            </a:lvl3pPr>
            <a:lvl4pPr algn="ctr" defTabSz="457200" rtl="0" fontAlgn="base">
              <a:spcBef>
                <a:spcPct val="0"/>
              </a:spcBef>
              <a:spcAft>
                <a:spcPct val="0"/>
              </a:spcAft>
              <a:defRPr sz="4400">
                <a:solidFill>
                  <a:schemeClr val="tx1"/>
                </a:solidFill>
                <a:latin typeface="Calibri" pitchFamily="-107" charset="0"/>
                <a:ea typeface="ＭＳ Ｐゴシック" pitchFamily="-107" charset="-128"/>
              </a:defRPr>
            </a:lvl4pPr>
            <a:lvl5pPr algn="ctr" defTabSz="457200" rtl="0" fontAlgn="base">
              <a:spcBef>
                <a:spcPct val="0"/>
              </a:spcBef>
              <a:spcAft>
                <a:spcPct val="0"/>
              </a:spcAft>
              <a:defRPr sz="4400">
                <a:solidFill>
                  <a:schemeClr val="tx1"/>
                </a:solidFill>
                <a:latin typeface="Calibri" pitchFamily="-107" charset="0"/>
                <a:ea typeface="ＭＳ Ｐゴシック" pitchFamily="-107" charset="-128"/>
              </a:defRPr>
            </a:lvl5pPr>
            <a:lvl6pPr marL="457200" algn="ctr" defTabSz="457200" rtl="0" fontAlgn="base">
              <a:spcBef>
                <a:spcPct val="0"/>
              </a:spcBef>
              <a:spcAft>
                <a:spcPct val="0"/>
              </a:spcAft>
              <a:defRPr sz="4400">
                <a:solidFill>
                  <a:schemeClr val="tx1"/>
                </a:solidFill>
                <a:latin typeface="Calibri" pitchFamily="-107" charset="0"/>
                <a:ea typeface="ＭＳ Ｐゴシック" pitchFamily="-107" charset="-128"/>
              </a:defRPr>
            </a:lvl6pPr>
            <a:lvl7pPr marL="914400" algn="ctr" defTabSz="457200" rtl="0" fontAlgn="base">
              <a:spcBef>
                <a:spcPct val="0"/>
              </a:spcBef>
              <a:spcAft>
                <a:spcPct val="0"/>
              </a:spcAft>
              <a:defRPr sz="4400">
                <a:solidFill>
                  <a:schemeClr val="tx1"/>
                </a:solidFill>
                <a:latin typeface="Calibri" pitchFamily="-107" charset="0"/>
                <a:ea typeface="ＭＳ Ｐゴシック" pitchFamily="-107" charset="-128"/>
              </a:defRPr>
            </a:lvl7pPr>
            <a:lvl8pPr marL="1371600" algn="ctr" defTabSz="457200" rtl="0" fontAlgn="base">
              <a:spcBef>
                <a:spcPct val="0"/>
              </a:spcBef>
              <a:spcAft>
                <a:spcPct val="0"/>
              </a:spcAft>
              <a:defRPr sz="4400">
                <a:solidFill>
                  <a:schemeClr val="tx1"/>
                </a:solidFill>
                <a:latin typeface="Calibri" pitchFamily="-107" charset="0"/>
                <a:ea typeface="ＭＳ Ｐゴシック" pitchFamily="-107" charset="-128"/>
              </a:defRPr>
            </a:lvl8pPr>
            <a:lvl9pPr marL="1828800" algn="ctr" defTabSz="457200" rtl="0" fontAlgn="base">
              <a:spcBef>
                <a:spcPct val="0"/>
              </a:spcBef>
              <a:spcAft>
                <a:spcPct val="0"/>
              </a:spcAft>
              <a:defRPr sz="4400">
                <a:solidFill>
                  <a:schemeClr val="tx1"/>
                </a:solidFill>
                <a:latin typeface="Calibri" pitchFamily="-107" charset="0"/>
                <a:ea typeface="ＭＳ Ｐゴシック" pitchFamily="-107" charset="-128"/>
              </a:defRPr>
            </a:lvl9pPr>
          </a:lstStyle>
          <a:p>
            <a:r>
              <a:rPr lang="en-US" altLang="fr-FR" dirty="0" err="1" smtClean="0"/>
              <a:t>Ch</a:t>
            </a:r>
            <a:r>
              <a:rPr lang="en-US" altLang="fr-FR" dirty="0" smtClean="0"/>
              <a:t> 4, Key </a:t>
            </a:r>
            <a:r>
              <a:rPr lang="en-US" altLang="fr-FR" dirty="0" smtClean="0"/>
              <a:t>Recommendations</a:t>
            </a:r>
          </a:p>
        </p:txBody>
      </p:sp>
      <p:sp>
        <p:nvSpPr>
          <p:cNvPr id="8" name="Content Placeholder 2"/>
          <p:cNvSpPr>
            <a:spLocks noGrp="1"/>
          </p:cNvSpPr>
          <p:nvPr>
            <p:ph idx="1"/>
          </p:nvPr>
        </p:nvSpPr>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fontScale="85000" lnSpcReduction="20000"/>
          </a:bodyPr>
          <a:lst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pitchFamily="-107" charset="-128"/>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pitchFamily="-107"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pitchFamily="-107"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pitchFamily="-107"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pitchFamily="-107"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auto">
              <a:spcAft>
                <a:spcPts val="0"/>
              </a:spcAft>
              <a:buFont typeface="Arial"/>
              <a:buChar char="•"/>
              <a:defRPr/>
            </a:pPr>
            <a:r>
              <a:rPr lang="en-US" dirty="0" smtClean="0">
                <a:ea typeface="+mn-ea"/>
              </a:rPr>
              <a:t>Public policy needs to be formulated for the purpose of achieving social objectives. These social objectives involve intra- and inter- generational synergies and trade-offs.</a:t>
            </a:r>
          </a:p>
          <a:p>
            <a:pPr fontAlgn="auto">
              <a:spcAft>
                <a:spcPts val="0"/>
              </a:spcAft>
              <a:buFont typeface="Arial"/>
              <a:buChar char="•"/>
              <a:defRPr/>
            </a:pPr>
            <a:r>
              <a:rPr lang="en-US" dirty="0" smtClean="0">
                <a:ea typeface="+mn-ea"/>
              </a:rPr>
              <a:t>Economic growth is not a social objective in itself, but it can promote social objectives and help to overcome trade-offs. It can also exacerbate conflicts among social objectives.</a:t>
            </a:r>
          </a:p>
          <a:p>
            <a:pPr fontAlgn="auto">
              <a:spcAft>
                <a:spcPts val="0"/>
              </a:spcAft>
              <a:buFont typeface="Arial"/>
              <a:buChar char="•"/>
              <a:defRPr/>
            </a:pPr>
            <a:r>
              <a:rPr lang="en-US" dirty="0" smtClean="0">
                <a:ea typeface="+mn-ea"/>
              </a:rPr>
              <a:t>Economic growth has led to increasing welfare. However, the quality of growth matters. </a:t>
            </a:r>
          </a:p>
          <a:p>
            <a:pPr fontAlgn="auto">
              <a:spcAft>
                <a:spcPts val="0"/>
              </a:spcAft>
              <a:buFont typeface="Arial"/>
              <a:buChar char="•"/>
              <a:defRPr/>
            </a:pPr>
            <a:r>
              <a:rPr lang="en-US" dirty="0" smtClean="0">
                <a:ea typeface="+mn-ea"/>
              </a:rPr>
              <a:t>To achieve the desired social objectives, appropriate policy instruments are needed.</a:t>
            </a:r>
          </a:p>
        </p:txBody>
      </p:sp>
    </p:spTree>
    <p:extLst>
      <p:ext uri="{BB962C8B-B14F-4D97-AF65-F5344CB8AC3E}">
        <p14:creationId xmlns:p14="http://schemas.microsoft.com/office/powerpoint/2010/main" val="2387041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err="1" smtClean="0"/>
              <a:t>Ch</a:t>
            </a:r>
            <a:r>
              <a:rPr lang="en-US" dirty="0" smtClean="0"/>
              <a:t> 5: Cities</a:t>
            </a:r>
            <a:endParaRPr lang="en-US" dirty="0"/>
          </a:p>
        </p:txBody>
      </p:sp>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14</a:t>
            </a:fld>
            <a:endParaRPr lang="en-US"/>
          </a:p>
        </p:txBody>
      </p:sp>
      <p:sp>
        <p:nvSpPr>
          <p:cNvPr id="7" name="Content Placeholder 2"/>
          <p:cNvSpPr>
            <a:spLocks noGrp="1"/>
          </p:cNvSpPr>
          <p:nvPr>
            <p:ph idx="1"/>
          </p:nvPr>
        </p:nvSpPr>
        <p:spPr>
          <a:xfrm>
            <a:off x="457200" y="1600200"/>
            <a:ext cx="8229600" cy="4853136"/>
          </a:xfrm>
          <a:prstGeom prst="rect">
            <a:avLst/>
          </a:prstGeom>
        </p:spPr>
        <p:txBody>
          <a:bodyPr vert="horz" lIns="91440" tIns="45720" rIns="91440" bIns="45720" rtlCol="0">
            <a:normAutofit fontScale="77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dirty="0" smtClean="0"/>
              <a:t>1. Cities are complex but incomplete systems.</a:t>
            </a:r>
          </a:p>
          <a:p>
            <a:pPr lvl="1"/>
            <a:r>
              <a:rPr lang="en-US" dirty="0" smtClean="0"/>
              <a:t>This has given them long lives…and obsolete infrastructures.</a:t>
            </a:r>
          </a:p>
          <a:p>
            <a:pPr lvl="1"/>
            <a:r>
              <a:rPr lang="en-US" dirty="0" smtClean="0"/>
              <a:t>And it has made cities spaces that can accommodate all social </a:t>
            </a:r>
            <a:r>
              <a:rPr lang="en-US" dirty="0" smtClean="0"/>
              <a:t>classes</a:t>
            </a:r>
          </a:p>
          <a:p>
            <a:pPr marL="0" indent="0">
              <a:buNone/>
            </a:pPr>
            <a:r>
              <a:rPr lang="en-US" dirty="0" smtClean="0"/>
              <a:t>2</a:t>
            </a:r>
            <a:r>
              <a:rPr lang="en-US" dirty="0" smtClean="0"/>
              <a:t>. Increasingly we need to distinguish between density and urbanity. Much density is large scale privatized enclaves –e.g. office parks </a:t>
            </a:r>
            <a:endParaRPr lang="en-US" dirty="0" smtClean="0"/>
          </a:p>
          <a:p>
            <a:pPr marL="0" indent="0">
              <a:buNone/>
            </a:pPr>
            <a:r>
              <a:rPr lang="en-US" dirty="0" smtClean="0"/>
              <a:t>3</a:t>
            </a:r>
            <a:r>
              <a:rPr lang="en-US" dirty="0" smtClean="0"/>
              <a:t>. The  civic and commerce have historically marked cities. It is also the urban way of handling conflict, with the old bazaar a good </a:t>
            </a:r>
            <a:r>
              <a:rPr lang="en-US" dirty="0" smtClean="0"/>
              <a:t>illustration.</a:t>
            </a:r>
          </a:p>
          <a:p>
            <a:pPr marL="0" indent="0">
              <a:buNone/>
            </a:pPr>
            <a:r>
              <a:rPr lang="en-US" dirty="0" smtClean="0"/>
              <a:t>4</a:t>
            </a:r>
            <a:r>
              <a:rPr lang="en-US" dirty="0" smtClean="0"/>
              <a:t>. Today’s large cities are experiencing the limits of these long standing  features especially in large cities due to excessive inequality, expulsions of the modest classes to make room for luxury zones, the rise of militarized policing</a:t>
            </a:r>
            <a:endParaRPr lang="en-US" dirty="0"/>
          </a:p>
        </p:txBody>
      </p:sp>
    </p:spTree>
    <p:extLst>
      <p:ext uri="{BB962C8B-B14F-4D97-AF65-F5344CB8AC3E}">
        <p14:creationId xmlns:p14="http://schemas.microsoft.com/office/powerpoint/2010/main" val="908102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err="1" smtClean="0"/>
              <a:t>Ch</a:t>
            </a:r>
            <a:r>
              <a:rPr lang="en-US" dirty="0" smtClean="0"/>
              <a:t> 5, Recommendations </a:t>
            </a:r>
            <a:endParaRPr lang="en-US" dirty="0"/>
          </a:p>
        </p:txBody>
      </p:sp>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15</a:t>
            </a:fld>
            <a:endParaRPr lang="en-US"/>
          </a:p>
        </p:txBody>
      </p:sp>
      <p:sp>
        <p:nvSpPr>
          <p:cNvPr id="7" name="Content Placeholder 2"/>
          <p:cNvSpPr>
            <a:spLocks noGrp="1"/>
          </p:cNvSpPr>
          <p:nvPr>
            <p:ph idx="1"/>
          </p:nvPr>
        </p:nvSpPr>
        <p:spPr>
          <a:prstGeom prst="rect">
            <a:avLst/>
          </a:prstGeom>
        </p:spPr>
        <p:txBody>
          <a:bodyPr vert="horz" lIns="91440" tIns="45720" rIns="91440" bIns="45720" rtlCol="0">
            <a:normAutofit fontScale="77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t>Cities need far more support from national governments because much that used to be non-urban is becoming urbanized.</a:t>
            </a:r>
          </a:p>
          <a:p>
            <a:r>
              <a:rPr lang="en-US" dirty="0" smtClean="0"/>
              <a:t>We need some foundational changes in urban management and governance to address social justice, climate change, and the making of new urban ecologies. </a:t>
            </a:r>
          </a:p>
          <a:p>
            <a:r>
              <a:rPr lang="en-US" dirty="0" smtClean="0"/>
              <a:t>Key will be that city leaderships and urban residents need to come together to address the fact that the urban condition is ascendant partly because of a) deep economic transformations, b) the rise of digital technologies, and c) (often overlooked) massive expulsions of people from rural areas due to to the spread of mining, plantations, water grabs..</a:t>
            </a: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747062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GB" dirty="0"/>
              <a:t>Chapter 6 Markets, Finance and Corporations: Does capitalism have a future?</a:t>
            </a:r>
            <a:endParaRPr lang="en-US" dirty="0"/>
          </a:p>
        </p:txBody>
      </p:sp>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16</a:t>
            </a:fld>
            <a:endParaRPr lang="en-US"/>
          </a:p>
        </p:txBody>
      </p:sp>
      <p:sp>
        <p:nvSpPr>
          <p:cNvPr id="7" name="Content Placeholder 4"/>
          <p:cNvSpPr>
            <a:spLocks noGrp="1"/>
          </p:cNvSpPr>
          <p:nvPr>
            <p:ph idx="1"/>
          </p:nvPr>
        </p:nvSpPr>
        <p:spPr>
          <a:prstGeom prst="rect">
            <a:avLst/>
          </a:prstGeom>
        </p:spPr>
        <p:txBody>
          <a:bodyPr vert="horz" lIns="91440" tIns="45720" rIns="91440" bIns="45720" rtlCol="0">
            <a:normAutofit fontScale="850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en-GB" sz="2600" dirty="0"/>
          </a:p>
          <a:p>
            <a:pPr marL="0" indent="0">
              <a:buNone/>
            </a:pPr>
            <a:r>
              <a:rPr lang="en-GB" sz="2600" b="1" dirty="0"/>
              <a:t>KEY MESSAGES</a:t>
            </a:r>
          </a:p>
          <a:p>
            <a:r>
              <a:rPr lang="en-GB" sz="2600" dirty="0"/>
              <a:t>Global economy is dominated by large, shareholder orientated corporations which (inter alia) d</a:t>
            </a:r>
            <a:r>
              <a:rPr lang="en-US" sz="2600" dirty="0"/>
              <a:t>rive investment toward profit maximizing  and away from social progress and toward financialized mechanisms to enhance share value</a:t>
            </a:r>
          </a:p>
          <a:p>
            <a:r>
              <a:rPr lang="en-US" sz="2600" dirty="0"/>
              <a:t>Capitalism plays and has played a paradoxical role in relation to social progress: sometimes as driver, but mostly as a regressive force mainly due to global inequality.  </a:t>
            </a:r>
          </a:p>
          <a:p>
            <a:r>
              <a:rPr lang="en-US" sz="2600" dirty="0"/>
              <a:t>Social progress requires access to public resources and protection of those resources</a:t>
            </a:r>
          </a:p>
          <a:p>
            <a:r>
              <a:rPr lang="en-GB" sz="2600" dirty="0"/>
              <a:t>Innovation and access to key products which affect human welfare are stymied by intellectual property rights, (copyrights and patents) which create excessive rents for (usually) large corporations</a:t>
            </a:r>
          </a:p>
          <a:p>
            <a:endParaRPr lang="en-GB" dirty="0"/>
          </a:p>
        </p:txBody>
      </p:sp>
    </p:spTree>
    <p:extLst>
      <p:ext uri="{BB962C8B-B14F-4D97-AF65-F5344CB8AC3E}">
        <p14:creationId xmlns:p14="http://schemas.microsoft.com/office/powerpoint/2010/main" val="612463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a:t>Key Policy Recommendations </a:t>
            </a:r>
            <a:endParaRPr lang="en-US" dirty="0"/>
          </a:p>
        </p:txBody>
      </p:sp>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17</a:t>
            </a:fld>
            <a:endParaRPr lang="en-US"/>
          </a:p>
        </p:txBody>
      </p:sp>
      <p:sp>
        <p:nvSpPr>
          <p:cNvPr id="7" name="Content Placeholder 2"/>
          <p:cNvSpPr>
            <a:spLocks noGrp="1"/>
          </p:cNvSpPr>
          <p:nvPr>
            <p:ph idx="1"/>
          </p:nvPr>
        </p:nvSpPr>
        <p:spPr>
          <a:xfrm>
            <a:off x="457200" y="1600200"/>
            <a:ext cx="8229600" cy="4781128"/>
          </a:xfrm>
          <a:prstGeom prst="rect">
            <a:avLst/>
          </a:prstGeom>
        </p:spPr>
        <p:txBody>
          <a:bodyPr vert="horz" lIns="91440" tIns="45720" rIns="91440" bIns="45720" rtlCol="0">
            <a:normAutofit fontScale="47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GB" sz="3400" b="1" dirty="0"/>
              <a:t>Reform of Companies:</a:t>
            </a:r>
          </a:p>
          <a:p>
            <a:r>
              <a:rPr lang="en-GB" sz="3400" dirty="0"/>
              <a:t>True </a:t>
            </a:r>
            <a:r>
              <a:rPr lang="en-GB" sz="3400" dirty="0" err="1"/>
              <a:t>stakeholding</a:t>
            </a:r>
            <a:r>
              <a:rPr lang="en-GB" sz="3400" dirty="0"/>
              <a:t>: Reduce shareholder control to only representation on stakeholder board (and no further voting rights) and, </a:t>
            </a:r>
          </a:p>
          <a:p>
            <a:r>
              <a:rPr lang="en-GB" sz="3400" dirty="0"/>
              <a:t>delink executive pay from share performance and instead link to social progress outcomes </a:t>
            </a:r>
          </a:p>
          <a:p>
            <a:pPr marL="0" indent="0">
              <a:buNone/>
            </a:pPr>
            <a:r>
              <a:rPr lang="en-US" sz="3400" b="1" dirty="0"/>
              <a:t>Reform of Finance:</a:t>
            </a:r>
            <a:endParaRPr lang="en-GB" sz="3400" dirty="0"/>
          </a:p>
          <a:p>
            <a:r>
              <a:rPr lang="en-US" sz="3400" dirty="0"/>
              <a:t>Effective and humane sovereign debt resolution</a:t>
            </a:r>
            <a:endParaRPr lang="en-GB" sz="3400" dirty="0"/>
          </a:p>
          <a:p>
            <a:r>
              <a:rPr lang="en-US" sz="3400" dirty="0"/>
              <a:t>End tax-havens </a:t>
            </a:r>
            <a:endParaRPr lang="en-GB" sz="3400" dirty="0"/>
          </a:p>
          <a:p>
            <a:pPr marL="0" indent="0">
              <a:buNone/>
            </a:pPr>
            <a:r>
              <a:rPr lang="en-US" sz="3400" b="1" dirty="0"/>
              <a:t>Reform of Markets:</a:t>
            </a:r>
            <a:endParaRPr lang="en-GB" sz="3400" dirty="0"/>
          </a:p>
          <a:p>
            <a:r>
              <a:rPr lang="en-GB" sz="3400" dirty="0"/>
              <a:t>Control of liquidity and speculation in financial markets</a:t>
            </a:r>
          </a:p>
          <a:p>
            <a:r>
              <a:rPr lang="en-GB" sz="3400" dirty="0"/>
              <a:t>P</a:t>
            </a:r>
            <a:r>
              <a:rPr lang="en-US" sz="3400" dirty="0" err="1"/>
              <a:t>rotection</a:t>
            </a:r>
            <a:r>
              <a:rPr lang="en-US" sz="3400" dirty="0"/>
              <a:t> of local, solidarity-based market arrangements </a:t>
            </a:r>
            <a:endParaRPr lang="en-GB" sz="3400" dirty="0"/>
          </a:p>
          <a:p>
            <a:r>
              <a:rPr lang="en-GB" sz="3400" dirty="0"/>
              <a:t>Address ability of </a:t>
            </a:r>
            <a:r>
              <a:rPr lang="en-US" sz="3400" dirty="0"/>
              <a:t>firms to sue governments through investor to state dispute settlement clauses common in bilateral investment treaties  </a:t>
            </a:r>
            <a:endParaRPr lang="en-GB" sz="3400" dirty="0"/>
          </a:p>
          <a:p>
            <a:pPr marL="0" indent="0">
              <a:buNone/>
            </a:pPr>
            <a:r>
              <a:rPr lang="en-US" sz="3400" b="1" dirty="0"/>
              <a:t>Reform of Innovation: </a:t>
            </a:r>
            <a:endParaRPr lang="en-GB" sz="3400" dirty="0"/>
          </a:p>
          <a:p>
            <a:r>
              <a:rPr lang="en-US" sz="3400" dirty="0"/>
              <a:t>Reform patent regime</a:t>
            </a:r>
            <a:endParaRPr lang="en-GB" sz="3400" dirty="0"/>
          </a:p>
          <a:p>
            <a:r>
              <a:rPr lang="en-GB" sz="3400" dirty="0"/>
              <a:t>Reform tax regime to encourage innovation </a:t>
            </a:r>
            <a:r>
              <a:rPr lang="en-GB" sz="3400" dirty="0" err="1"/>
              <a:t>ie</a:t>
            </a:r>
            <a:r>
              <a:rPr lang="en-GB" sz="3400" dirty="0"/>
              <a:t> to </a:t>
            </a:r>
            <a:r>
              <a:rPr lang="en-US" sz="3400" dirty="0"/>
              <a:t>reorient taxes from labor to the environment</a:t>
            </a:r>
            <a:endParaRPr lang="en-GB" sz="3400" dirty="0"/>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26023251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spc="-5" dirty="0" err="1" smtClean="0">
                <a:cs typeface="Calibri"/>
              </a:rPr>
              <a:t>Ch</a:t>
            </a:r>
            <a:r>
              <a:rPr lang="en-US" b="1" spc="-5" dirty="0" smtClean="0">
                <a:cs typeface="Calibri"/>
              </a:rPr>
              <a:t> 7: T</a:t>
            </a:r>
            <a:r>
              <a:rPr lang="en-US" b="1" dirty="0" smtClean="0">
                <a:cs typeface="Calibri"/>
              </a:rPr>
              <a:t>h</a:t>
            </a:r>
            <a:r>
              <a:rPr lang="en-US" b="1" spc="-20" dirty="0" smtClean="0">
                <a:cs typeface="Calibri"/>
              </a:rPr>
              <a:t>e</a:t>
            </a:r>
            <a:r>
              <a:rPr lang="en-US" b="1" spc="-105" dirty="0" smtClean="0">
                <a:latin typeface="Times New Roman"/>
                <a:cs typeface="Times New Roman"/>
              </a:rPr>
              <a:t> </a:t>
            </a:r>
            <a:r>
              <a:rPr lang="en-US" b="1" spc="5" dirty="0">
                <a:cs typeface="Calibri"/>
              </a:rPr>
              <a:t>f</a:t>
            </a:r>
            <a:r>
              <a:rPr lang="en-US" b="1" dirty="0">
                <a:cs typeface="Calibri"/>
              </a:rPr>
              <a:t>u</a:t>
            </a:r>
            <a:r>
              <a:rPr lang="en-US" b="1" spc="-25" dirty="0">
                <a:cs typeface="Calibri"/>
              </a:rPr>
              <a:t>t</a:t>
            </a:r>
            <a:r>
              <a:rPr lang="en-US" b="1" dirty="0">
                <a:cs typeface="Calibri"/>
              </a:rPr>
              <a:t>u</a:t>
            </a:r>
            <a:r>
              <a:rPr lang="en-US" b="1" spc="-60" dirty="0">
                <a:cs typeface="Calibri"/>
              </a:rPr>
              <a:t>r</a:t>
            </a:r>
            <a:r>
              <a:rPr lang="en-US" b="1" spc="-20" dirty="0">
                <a:cs typeface="Calibri"/>
              </a:rPr>
              <a:t>e</a:t>
            </a:r>
            <a:r>
              <a:rPr lang="en-US" b="1" spc="-125" dirty="0">
                <a:latin typeface="Times New Roman"/>
                <a:cs typeface="Times New Roman"/>
              </a:rPr>
              <a:t> </a:t>
            </a:r>
            <a:r>
              <a:rPr lang="en-US" b="1" spc="-5" dirty="0">
                <a:cs typeface="Calibri"/>
              </a:rPr>
              <a:t>o</a:t>
            </a:r>
            <a:r>
              <a:rPr lang="en-US" b="1" dirty="0">
                <a:cs typeface="Calibri"/>
              </a:rPr>
              <a:t>f</a:t>
            </a:r>
            <a:r>
              <a:rPr lang="en-US" b="1" spc="-80" dirty="0">
                <a:latin typeface="Times New Roman"/>
                <a:cs typeface="Times New Roman"/>
              </a:rPr>
              <a:t> </a:t>
            </a:r>
            <a:r>
              <a:rPr lang="en-US" b="1" spc="-75" dirty="0">
                <a:cs typeface="Calibri"/>
              </a:rPr>
              <a:t>w</a:t>
            </a:r>
            <a:r>
              <a:rPr lang="en-US" b="1" spc="-5" dirty="0">
                <a:cs typeface="Calibri"/>
              </a:rPr>
              <a:t>o</a:t>
            </a:r>
            <a:r>
              <a:rPr lang="en-US" b="1" spc="-10" dirty="0">
                <a:cs typeface="Calibri"/>
              </a:rPr>
              <a:t>r</a:t>
            </a:r>
            <a:r>
              <a:rPr lang="en-US" b="1" spc="-20" dirty="0">
                <a:cs typeface="Calibri"/>
              </a:rPr>
              <a:t>k</a:t>
            </a:r>
            <a:r>
              <a:rPr lang="en-US" b="1" spc="-90" dirty="0">
                <a:latin typeface="Times New Roman"/>
                <a:cs typeface="Times New Roman"/>
              </a:rPr>
              <a:t> </a:t>
            </a:r>
            <a:r>
              <a:rPr lang="en-US" b="1" dirty="0">
                <a:cs typeface="Calibri"/>
              </a:rPr>
              <a:t>–</a:t>
            </a:r>
            <a:r>
              <a:rPr lang="en-US" b="1" spc="-90" dirty="0">
                <a:latin typeface="Times New Roman"/>
                <a:cs typeface="Times New Roman"/>
              </a:rPr>
              <a:t> </a:t>
            </a:r>
            <a:r>
              <a:rPr lang="en-US" b="1" spc="-50" dirty="0">
                <a:cs typeface="Calibri"/>
              </a:rPr>
              <a:t>g</a:t>
            </a:r>
            <a:r>
              <a:rPr lang="en-US" b="1" spc="-5" dirty="0">
                <a:cs typeface="Calibri"/>
              </a:rPr>
              <a:t>oo</a:t>
            </a:r>
            <a:r>
              <a:rPr lang="en-US" b="1" dirty="0">
                <a:cs typeface="Calibri"/>
              </a:rPr>
              <a:t>d</a:t>
            </a:r>
            <a:r>
              <a:rPr lang="en-US" b="1" spc="-80" dirty="0">
                <a:latin typeface="Times New Roman"/>
                <a:cs typeface="Times New Roman"/>
              </a:rPr>
              <a:t> </a:t>
            </a:r>
            <a:r>
              <a:rPr lang="en-US" b="1" dirty="0">
                <a:cs typeface="Calibri"/>
              </a:rPr>
              <a:t>j</a:t>
            </a:r>
            <a:r>
              <a:rPr lang="en-US" b="1" spc="-5" dirty="0">
                <a:cs typeface="Calibri"/>
              </a:rPr>
              <a:t>o</a:t>
            </a:r>
            <a:r>
              <a:rPr lang="en-US" b="1" spc="-10" dirty="0">
                <a:cs typeface="Calibri"/>
              </a:rPr>
              <a:t>b</a:t>
            </a:r>
            <a:r>
              <a:rPr lang="en-US" b="1" dirty="0">
                <a:cs typeface="Calibri"/>
              </a:rPr>
              <a:t>s</a:t>
            </a:r>
            <a:r>
              <a:rPr lang="en-US" b="1" spc="-90" dirty="0">
                <a:latin typeface="Times New Roman"/>
                <a:cs typeface="Times New Roman"/>
              </a:rPr>
              <a:t> </a:t>
            </a:r>
            <a:r>
              <a:rPr lang="en-US" b="1" spc="-70" dirty="0">
                <a:cs typeface="Calibri"/>
              </a:rPr>
              <a:t>f</a:t>
            </a:r>
            <a:r>
              <a:rPr lang="en-US" b="1" spc="-5" dirty="0">
                <a:cs typeface="Calibri"/>
              </a:rPr>
              <a:t>o</a:t>
            </a:r>
            <a:r>
              <a:rPr lang="en-US" b="1" spc="-15" dirty="0">
                <a:cs typeface="Calibri"/>
              </a:rPr>
              <a:t>r</a:t>
            </a:r>
            <a:r>
              <a:rPr lang="en-US" b="1" spc="-110" dirty="0">
                <a:latin typeface="Times New Roman"/>
                <a:cs typeface="Times New Roman"/>
              </a:rPr>
              <a:t> </a:t>
            </a:r>
            <a:r>
              <a:rPr lang="en-US" b="1" dirty="0" smtClean="0">
                <a:cs typeface="Calibri"/>
              </a:rPr>
              <a:t>all?  Main findings</a:t>
            </a:r>
            <a:endParaRPr lang="en-US" dirty="0"/>
          </a:p>
        </p:txBody>
      </p:sp>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18</a:t>
            </a:fld>
            <a:endParaRPr lang="en-US"/>
          </a:p>
        </p:txBody>
      </p:sp>
      <p:sp>
        <p:nvSpPr>
          <p:cNvPr id="7" name="object 3"/>
          <p:cNvSpPr txBox="1">
            <a:spLocks noGrp="1"/>
          </p:cNvSpPr>
          <p:nvPr>
            <p:ph idx="1"/>
          </p:nvPr>
        </p:nvSpPr>
        <p:spPr>
          <a:xfrm>
            <a:off x="457200" y="1484784"/>
            <a:ext cx="8229600" cy="5309146"/>
          </a:xfrm>
          <a:prstGeom prst="rect">
            <a:avLst/>
          </a:prstGeom>
        </p:spPr>
        <p:txBody>
          <a:bodyPr wrap="square" lIns="0" tIns="0" rIns="0" bIns="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469900" indent="-457200">
              <a:lnSpc>
                <a:spcPts val="2588"/>
              </a:lnSpc>
              <a:buFont typeface="+mj-lt"/>
              <a:buAutoNum type="arabicPeriod"/>
            </a:pPr>
            <a:r>
              <a:rPr lang="de-DE" altLang="de-DE" sz="2400" dirty="0">
                <a:latin typeface="+mn-lt"/>
                <a:ea typeface="Calibri" panose="020F0502020204030204" pitchFamily="34" charset="0"/>
                <a:cs typeface="Calibri" panose="020F0502020204030204" pitchFamily="34" charset="0"/>
              </a:rPr>
              <a:t>T</a:t>
            </a:r>
            <a:r>
              <a:rPr lang="de-DE" altLang="de-DE" sz="2400" dirty="0" smtClean="0">
                <a:latin typeface="+mn-lt"/>
                <a:ea typeface="Calibri" panose="020F0502020204030204" pitchFamily="34" charset="0"/>
                <a:cs typeface="Calibri" panose="020F0502020204030204" pitchFamily="34" charset="0"/>
              </a:rPr>
              <a:t>he</a:t>
            </a:r>
            <a:r>
              <a:rPr lang="de-DE" altLang="de-DE" sz="2400" dirty="0" smtClean="0">
                <a:latin typeface="+mn-lt"/>
                <a:cs typeface="Times New Roman" panose="02020603050405020304" pitchFamily="18" charset="0"/>
              </a:rPr>
              <a:t> </a:t>
            </a:r>
            <a:r>
              <a:rPr lang="de-DE" altLang="de-DE" sz="2400" dirty="0" err="1">
                <a:latin typeface="+mn-lt"/>
                <a:ea typeface="Calibri" panose="020F0502020204030204" pitchFamily="34" charset="0"/>
                <a:cs typeface="Calibri" panose="020F0502020204030204" pitchFamily="34" charset="0"/>
              </a:rPr>
              <a:t>world</a:t>
            </a:r>
            <a:r>
              <a:rPr lang="de-DE" altLang="de-DE" sz="2400" dirty="0">
                <a:latin typeface="+mn-lt"/>
                <a:cs typeface="Times New Roman" panose="02020603050405020304" pitchFamily="18" charset="0"/>
              </a:rPr>
              <a:t> </a:t>
            </a:r>
            <a:r>
              <a:rPr lang="de-DE" altLang="de-DE" sz="2400" dirty="0" err="1">
                <a:latin typeface="+mn-lt"/>
                <a:ea typeface="Calibri" panose="020F0502020204030204" pitchFamily="34" charset="0"/>
                <a:cs typeface="Calibri" panose="020F0502020204030204" pitchFamily="34" charset="0"/>
              </a:rPr>
              <a:t>of</a:t>
            </a:r>
            <a:r>
              <a:rPr lang="de-DE" altLang="de-DE" sz="2400" dirty="0">
                <a:latin typeface="+mn-lt"/>
                <a:cs typeface="Times New Roman" panose="02020603050405020304" pitchFamily="18" charset="0"/>
              </a:rPr>
              <a:t> </a:t>
            </a:r>
            <a:r>
              <a:rPr lang="de-DE" altLang="de-DE" sz="2400" dirty="0" err="1" smtClean="0">
                <a:latin typeface="+mn-lt"/>
                <a:ea typeface="Calibri" panose="020F0502020204030204" pitchFamily="34" charset="0"/>
                <a:cs typeface="Calibri" panose="020F0502020204030204" pitchFamily="34" charset="0"/>
              </a:rPr>
              <a:t>work</a:t>
            </a:r>
            <a:r>
              <a:rPr lang="de-DE" altLang="de-DE" sz="2400" dirty="0" smtClean="0">
                <a:latin typeface="+mn-lt"/>
                <a:ea typeface="Calibri" panose="020F0502020204030204" pitchFamily="34" charset="0"/>
                <a:cs typeface="Calibri" panose="020F0502020204030204" pitchFamily="34" charset="0"/>
              </a:rPr>
              <a:t> </a:t>
            </a:r>
            <a:r>
              <a:rPr lang="de-DE" altLang="de-DE" sz="2400" dirty="0" err="1" smtClean="0">
                <a:latin typeface="+mn-lt"/>
                <a:ea typeface="Calibri" panose="020F0502020204030204" pitchFamily="34" charset="0"/>
                <a:cs typeface="Calibri" panose="020F0502020204030204" pitchFamily="34" charset="0"/>
              </a:rPr>
              <a:t>is</a:t>
            </a:r>
            <a:r>
              <a:rPr lang="de-DE" altLang="de-DE" sz="2400" dirty="0" smtClean="0">
                <a:latin typeface="+mn-lt"/>
                <a:ea typeface="Calibri" panose="020F0502020204030204" pitchFamily="34" charset="0"/>
                <a:cs typeface="Calibri" panose="020F0502020204030204" pitchFamily="34" charset="0"/>
              </a:rPr>
              <a:t> </a:t>
            </a:r>
            <a:r>
              <a:rPr lang="de-DE" altLang="de-DE" sz="2400" b="1" dirty="0" err="1" smtClean="0">
                <a:latin typeface="+mn-lt"/>
                <a:ea typeface="Calibri" panose="020F0502020204030204" pitchFamily="34" charset="0"/>
                <a:cs typeface="Calibri" panose="020F0502020204030204" pitchFamily="34" charset="0"/>
              </a:rPr>
              <a:t>changing</a:t>
            </a:r>
            <a:r>
              <a:rPr lang="de-DE" altLang="de-DE" sz="2400" b="1" dirty="0" smtClean="0">
                <a:latin typeface="+mn-lt"/>
                <a:ea typeface="Calibri" panose="020F0502020204030204" pitchFamily="34" charset="0"/>
                <a:cs typeface="Calibri" panose="020F0502020204030204" pitchFamily="34" charset="0"/>
              </a:rPr>
              <a:t> </a:t>
            </a:r>
            <a:r>
              <a:rPr lang="de-DE" altLang="de-DE" sz="2400" b="1" dirty="0" err="1" smtClean="0">
                <a:latin typeface="+mn-lt"/>
                <a:ea typeface="Calibri" panose="020F0502020204030204" pitchFamily="34" charset="0"/>
                <a:cs typeface="Calibri" panose="020F0502020204030204" pitchFamily="34" charset="0"/>
              </a:rPr>
              <a:t>dynamically</a:t>
            </a:r>
            <a:r>
              <a:rPr lang="de-DE" altLang="de-DE" sz="2400" dirty="0" smtClean="0">
                <a:latin typeface="+mn-lt"/>
                <a:ea typeface="Calibri" panose="020F0502020204030204" pitchFamily="34" charset="0"/>
                <a:cs typeface="Calibri" panose="020F0502020204030204" pitchFamily="34" charset="0"/>
              </a:rPr>
              <a:t>: </a:t>
            </a:r>
            <a:r>
              <a:rPr lang="de-DE" altLang="de-DE" sz="2400" dirty="0" smtClean="0">
                <a:latin typeface="+mn-lt"/>
                <a:ea typeface="Calibri" panose="020F0502020204030204" pitchFamily="34" charset="0"/>
                <a:cs typeface="Times New Roman" panose="02020603050405020304" pitchFamily="18" charset="0"/>
              </a:rPr>
              <a:t>This </a:t>
            </a:r>
            <a:r>
              <a:rPr lang="de-DE" altLang="de-DE" sz="2400" dirty="0" err="1" smtClean="0">
                <a:latin typeface="+mn-lt"/>
                <a:ea typeface="Calibri" panose="020F0502020204030204" pitchFamily="34" charset="0"/>
                <a:cs typeface="Times New Roman" panose="02020603050405020304" pitchFamily="18" charset="0"/>
              </a:rPr>
              <a:t>is</a:t>
            </a:r>
            <a:r>
              <a:rPr lang="de-DE" altLang="de-DE" sz="2400" dirty="0" smtClean="0">
                <a:latin typeface="+mn-lt"/>
                <a:ea typeface="Calibri" panose="020F0502020204030204" pitchFamily="34" charset="0"/>
                <a:cs typeface="Times New Roman" panose="02020603050405020304" pitchFamily="18" charset="0"/>
              </a:rPr>
              <a:t> </a:t>
            </a:r>
            <a:r>
              <a:rPr lang="de-DE" altLang="de-DE" sz="2400" dirty="0" err="1" smtClean="0">
                <a:latin typeface="+mn-lt"/>
                <a:ea typeface="Calibri" panose="020F0502020204030204" pitchFamily="34" charset="0"/>
                <a:cs typeface="Calibri" panose="020F0502020204030204" pitchFamily="34" charset="0"/>
              </a:rPr>
              <a:t>driven</a:t>
            </a:r>
            <a:r>
              <a:rPr lang="de-DE" altLang="de-DE" sz="2400" dirty="0" smtClean="0">
                <a:latin typeface="+mn-lt"/>
                <a:cs typeface="Times New Roman" panose="02020603050405020304" pitchFamily="18" charset="0"/>
              </a:rPr>
              <a:t> </a:t>
            </a:r>
            <a:r>
              <a:rPr lang="de-DE" altLang="de-DE" sz="2400" dirty="0" err="1">
                <a:latin typeface="+mn-lt"/>
                <a:ea typeface="Calibri" panose="020F0502020204030204" pitchFamily="34" charset="0"/>
                <a:cs typeface="Calibri" panose="020F0502020204030204" pitchFamily="34" charset="0"/>
              </a:rPr>
              <a:t>by</a:t>
            </a:r>
            <a:r>
              <a:rPr lang="de-DE" altLang="de-DE" sz="2400" dirty="0">
                <a:latin typeface="+mn-lt"/>
                <a:cs typeface="Times New Roman" panose="02020603050405020304" pitchFamily="18" charset="0"/>
              </a:rPr>
              <a:t> </a:t>
            </a:r>
            <a:r>
              <a:rPr lang="de-DE" altLang="de-DE" sz="2400" dirty="0" err="1">
                <a:latin typeface="+mn-lt"/>
                <a:ea typeface="Calibri" panose="020F0502020204030204" pitchFamily="34" charset="0"/>
                <a:cs typeface="Calibri" panose="020F0502020204030204" pitchFamily="34" charset="0"/>
              </a:rPr>
              <a:t>technology</a:t>
            </a:r>
            <a:r>
              <a:rPr lang="de-DE" altLang="de-DE" sz="2400" dirty="0">
                <a:latin typeface="+mn-lt"/>
                <a:ea typeface="Calibri" panose="020F0502020204030204" pitchFamily="34" charset="0"/>
                <a:cs typeface="Calibri" panose="020F0502020204030204" pitchFamily="34" charset="0"/>
              </a:rPr>
              <a:t>,</a:t>
            </a:r>
            <a:r>
              <a:rPr lang="de-DE" altLang="de-DE" sz="2400" dirty="0">
                <a:latin typeface="+mn-lt"/>
                <a:cs typeface="Times New Roman" panose="02020603050405020304" pitchFamily="18" charset="0"/>
              </a:rPr>
              <a:t> </a:t>
            </a:r>
            <a:r>
              <a:rPr lang="de-DE" altLang="de-DE" sz="2400" dirty="0" err="1">
                <a:latin typeface="+mn-lt"/>
                <a:ea typeface="Calibri" panose="020F0502020204030204" pitchFamily="34" charset="0"/>
                <a:cs typeface="Calibri" panose="020F0502020204030204" pitchFamily="34" charset="0"/>
              </a:rPr>
              <a:t>globalization</a:t>
            </a:r>
            <a:r>
              <a:rPr lang="de-DE" altLang="de-DE" sz="2400" dirty="0">
                <a:latin typeface="+mn-lt"/>
                <a:cs typeface="Times New Roman" panose="02020603050405020304" pitchFamily="18" charset="0"/>
              </a:rPr>
              <a:t> </a:t>
            </a:r>
            <a:r>
              <a:rPr lang="de-DE" altLang="de-DE" sz="2400" dirty="0" err="1">
                <a:latin typeface="+mn-lt"/>
                <a:ea typeface="Calibri" panose="020F0502020204030204" pitchFamily="34" charset="0"/>
                <a:cs typeface="Calibri" panose="020F0502020204030204" pitchFamily="34" charset="0"/>
              </a:rPr>
              <a:t>and</a:t>
            </a:r>
            <a:r>
              <a:rPr lang="de-DE" altLang="de-DE" sz="2400" dirty="0">
                <a:latin typeface="+mn-lt"/>
                <a:cs typeface="Times New Roman" panose="02020603050405020304" pitchFamily="18" charset="0"/>
              </a:rPr>
              <a:t> </a:t>
            </a:r>
            <a:r>
              <a:rPr lang="de-DE" altLang="de-DE" sz="2400" dirty="0" err="1">
                <a:latin typeface="+mn-lt"/>
                <a:ea typeface="Calibri" panose="020F0502020204030204" pitchFamily="34" charset="0"/>
                <a:cs typeface="Calibri" panose="020F0502020204030204" pitchFamily="34" charset="0"/>
              </a:rPr>
              <a:t>demography</a:t>
            </a:r>
            <a:r>
              <a:rPr lang="de-DE" altLang="de-DE" sz="2400" dirty="0">
                <a:latin typeface="+mn-lt"/>
                <a:cs typeface="Times New Roman" panose="02020603050405020304" pitchFamily="18" charset="0"/>
              </a:rPr>
              <a:t> </a:t>
            </a:r>
            <a:r>
              <a:rPr lang="de-DE" altLang="de-DE" sz="2400" dirty="0">
                <a:latin typeface="+mn-lt"/>
                <a:ea typeface="Calibri" panose="020F0502020204030204" pitchFamily="34" charset="0"/>
                <a:cs typeface="Calibri" panose="020F0502020204030204" pitchFamily="34" charset="0"/>
              </a:rPr>
              <a:t>(</a:t>
            </a:r>
            <a:r>
              <a:rPr lang="de-DE" altLang="de-DE" sz="2400" dirty="0" err="1">
                <a:latin typeface="+mn-lt"/>
                <a:ea typeface="Calibri" panose="020F0502020204030204" pitchFamily="34" charset="0"/>
                <a:cs typeface="Calibri" panose="020F0502020204030204" pitchFamily="34" charset="0"/>
              </a:rPr>
              <a:t>including</a:t>
            </a:r>
            <a:r>
              <a:rPr lang="de-DE" altLang="de-DE" sz="2400" dirty="0">
                <a:latin typeface="+mn-lt"/>
                <a:cs typeface="Times New Roman" panose="02020603050405020304" pitchFamily="18" charset="0"/>
              </a:rPr>
              <a:t> </a:t>
            </a:r>
            <a:r>
              <a:rPr lang="de-DE" altLang="de-DE" sz="2400" dirty="0" err="1">
                <a:latin typeface="+mn-lt"/>
                <a:ea typeface="Calibri" panose="020F0502020204030204" pitchFamily="34" charset="0"/>
                <a:cs typeface="Calibri" panose="020F0502020204030204" pitchFamily="34" charset="0"/>
              </a:rPr>
              <a:t>migration</a:t>
            </a:r>
            <a:r>
              <a:rPr lang="de-DE" altLang="de-DE" sz="2400" dirty="0">
                <a:latin typeface="+mn-lt"/>
                <a:cs typeface="Times New Roman" panose="02020603050405020304" pitchFamily="18" charset="0"/>
              </a:rPr>
              <a:t> </a:t>
            </a:r>
            <a:r>
              <a:rPr lang="de-DE" altLang="de-DE" sz="2400" dirty="0" err="1">
                <a:latin typeface="+mn-lt"/>
                <a:ea typeface="Calibri" panose="020F0502020204030204" pitchFamily="34" charset="0"/>
                <a:cs typeface="Calibri" panose="020F0502020204030204" pitchFamily="34" charset="0"/>
              </a:rPr>
              <a:t>flows</a:t>
            </a:r>
            <a:r>
              <a:rPr lang="de-DE" altLang="de-DE" sz="2400" dirty="0" smtClean="0">
                <a:latin typeface="+mn-lt"/>
                <a:ea typeface="Calibri" panose="020F0502020204030204" pitchFamily="34" charset="0"/>
                <a:cs typeface="Calibri" panose="020F0502020204030204" pitchFamily="34" charset="0"/>
              </a:rPr>
              <a:t>) </a:t>
            </a:r>
            <a:r>
              <a:rPr lang="de-DE" altLang="de-DE" sz="2400" dirty="0" err="1" smtClean="0">
                <a:latin typeface="+mn-lt"/>
                <a:ea typeface="Calibri" panose="020F0502020204030204" pitchFamily="34" charset="0"/>
                <a:cs typeface="Calibri" panose="020F0502020204030204" pitchFamily="34" charset="0"/>
              </a:rPr>
              <a:t>and</a:t>
            </a:r>
            <a:r>
              <a:rPr lang="de-DE" altLang="de-DE" sz="2400" dirty="0" smtClean="0">
                <a:latin typeface="+mn-lt"/>
                <a:ea typeface="Calibri" panose="020F0502020204030204" pitchFamily="34" charset="0"/>
                <a:cs typeface="Calibri" panose="020F0502020204030204" pitchFamily="34" charset="0"/>
              </a:rPr>
              <a:t> </a:t>
            </a:r>
            <a:r>
              <a:rPr lang="de-DE" altLang="de-DE" sz="2400" dirty="0" err="1" smtClean="0">
                <a:latin typeface="+mn-lt"/>
                <a:ea typeface="Calibri" panose="020F0502020204030204" pitchFamily="34" charset="0"/>
                <a:cs typeface="Calibri" panose="020F0502020204030204" pitchFamily="34" charset="0"/>
              </a:rPr>
              <a:t>has</a:t>
            </a:r>
            <a:r>
              <a:rPr lang="de-DE" altLang="de-DE" sz="2400" dirty="0" smtClean="0">
                <a:latin typeface="+mn-lt"/>
                <a:ea typeface="Calibri" panose="020F0502020204030204" pitchFamily="34" charset="0"/>
                <a:cs typeface="Calibri" panose="020F0502020204030204" pitchFamily="34" charset="0"/>
              </a:rPr>
              <a:t> </a:t>
            </a:r>
            <a:r>
              <a:rPr lang="de-DE" altLang="de-DE" sz="2400" dirty="0" err="1" smtClean="0">
                <a:latin typeface="+mn-lt"/>
                <a:ea typeface="Calibri" panose="020F0502020204030204" pitchFamily="34" charset="0"/>
                <a:cs typeface="Calibri" panose="020F0502020204030204" pitchFamily="34" charset="0"/>
              </a:rPr>
              <a:t>huge</a:t>
            </a:r>
            <a:r>
              <a:rPr lang="de-DE" altLang="de-DE" sz="2400" dirty="0" smtClean="0">
                <a:latin typeface="+mn-lt"/>
                <a:ea typeface="Calibri" panose="020F0502020204030204" pitchFamily="34" charset="0"/>
                <a:cs typeface="Calibri" panose="020F0502020204030204" pitchFamily="34" charset="0"/>
              </a:rPr>
              <a:t> negative </a:t>
            </a:r>
            <a:r>
              <a:rPr lang="de-DE" altLang="de-DE" sz="2400" dirty="0" err="1" smtClean="0">
                <a:latin typeface="+mn-lt"/>
                <a:ea typeface="Calibri" panose="020F0502020204030204" pitchFamily="34" charset="0"/>
                <a:cs typeface="Calibri" panose="020F0502020204030204" pitchFamily="34" charset="0"/>
              </a:rPr>
              <a:t>and</a:t>
            </a:r>
            <a:r>
              <a:rPr lang="de-DE" altLang="de-DE" sz="2400" dirty="0" smtClean="0">
                <a:latin typeface="+mn-lt"/>
                <a:ea typeface="Calibri" panose="020F0502020204030204" pitchFamily="34" charset="0"/>
                <a:cs typeface="Calibri" panose="020F0502020204030204" pitchFamily="34" charset="0"/>
              </a:rPr>
              <a:t> positive </a:t>
            </a:r>
            <a:r>
              <a:rPr lang="de-DE" altLang="de-DE" sz="2400" dirty="0" err="1" smtClean="0">
                <a:latin typeface="+mn-lt"/>
                <a:ea typeface="Calibri" panose="020F0502020204030204" pitchFamily="34" charset="0"/>
                <a:cs typeface="Calibri" panose="020F0502020204030204" pitchFamily="34" charset="0"/>
              </a:rPr>
              <a:t>consequences</a:t>
            </a:r>
            <a:r>
              <a:rPr lang="de-DE" altLang="de-DE" sz="2400" dirty="0" smtClean="0">
                <a:latin typeface="+mn-lt"/>
                <a:ea typeface="Calibri" panose="020F0502020204030204" pitchFamily="34" charset="0"/>
                <a:cs typeface="Calibri" panose="020F0502020204030204" pitchFamily="34" charset="0"/>
              </a:rPr>
              <a:t> </a:t>
            </a:r>
            <a:endParaRPr lang="de-DE" altLang="de-DE" sz="2400" dirty="0">
              <a:latin typeface="+mn-lt"/>
              <a:ea typeface="Calibri" panose="020F0502020204030204" pitchFamily="34" charset="0"/>
              <a:cs typeface="Calibri" panose="020F0502020204030204" pitchFamily="34" charset="0"/>
            </a:endParaRPr>
          </a:p>
          <a:p>
            <a:pPr marL="469900" indent="-457200">
              <a:lnSpc>
                <a:spcPts val="2588"/>
              </a:lnSpc>
              <a:spcBef>
                <a:spcPts val="575"/>
              </a:spcBef>
              <a:buFont typeface="+mj-lt"/>
              <a:buAutoNum type="arabicPeriod"/>
            </a:pPr>
            <a:r>
              <a:rPr lang="de-DE" altLang="de-DE" sz="2400" b="1" dirty="0" smtClean="0">
                <a:latin typeface="+mn-lt"/>
                <a:ea typeface="Calibri" panose="020F0502020204030204" pitchFamily="34" charset="0"/>
                <a:cs typeface="Calibri" panose="020F0502020204030204" pitchFamily="34" charset="0"/>
              </a:rPr>
              <a:t>Labor </a:t>
            </a:r>
            <a:r>
              <a:rPr lang="de-DE" altLang="de-DE" sz="2400" b="1" dirty="0" err="1" smtClean="0">
                <a:latin typeface="+mn-lt"/>
                <a:ea typeface="Calibri" panose="020F0502020204030204" pitchFamily="34" charset="0"/>
                <a:cs typeface="Calibri" panose="020F0502020204030204" pitchFamily="34" charset="0"/>
              </a:rPr>
              <a:t>market</a:t>
            </a:r>
            <a:r>
              <a:rPr lang="de-DE" altLang="de-DE" sz="2400" b="1" dirty="0" smtClean="0">
                <a:latin typeface="+mn-lt"/>
                <a:ea typeface="Calibri" panose="020F0502020204030204" pitchFamily="34" charset="0"/>
                <a:cs typeface="Calibri" panose="020F0502020204030204" pitchFamily="34" charset="0"/>
              </a:rPr>
              <a:t> </a:t>
            </a:r>
            <a:r>
              <a:rPr lang="de-DE" altLang="de-DE" sz="2400" b="1" dirty="0" err="1" smtClean="0">
                <a:latin typeface="+mn-lt"/>
                <a:ea typeface="Calibri" panose="020F0502020204030204" pitchFamily="34" charset="0"/>
                <a:cs typeface="Calibri" panose="020F0502020204030204" pitchFamily="34" charset="0"/>
              </a:rPr>
              <a:t>implications</a:t>
            </a:r>
            <a:r>
              <a:rPr lang="de-DE" altLang="de-DE" sz="2400" b="1" dirty="0" smtClean="0">
                <a:latin typeface="+mn-lt"/>
                <a:ea typeface="Calibri" panose="020F0502020204030204" pitchFamily="34" charset="0"/>
                <a:cs typeface="Calibri" panose="020F0502020204030204" pitchFamily="34" charset="0"/>
              </a:rPr>
              <a:t> </a:t>
            </a:r>
            <a:r>
              <a:rPr lang="de-DE" altLang="de-DE" sz="2400" b="1" dirty="0" err="1" smtClean="0">
                <a:latin typeface="+mn-lt"/>
                <a:ea typeface="Calibri" panose="020F0502020204030204" pitchFamily="34" charset="0"/>
                <a:cs typeface="Calibri" panose="020F0502020204030204" pitchFamily="34" charset="0"/>
              </a:rPr>
              <a:t>are</a:t>
            </a:r>
            <a:r>
              <a:rPr lang="de-DE" altLang="de-DE" sz="2400" b="1" dirty="0" smtClean="0">
                <a:latin typeface="+mn-lt"/>
                <a:ea typeface="Calibri" panose="020F0502020204030204" pitchFamily="34" charset="0"/>
                <a:cs typeface="Calibri" panose="020F0502020204030204" pitchFamily="34" charset="0"/>
              </a:rPr>
              <a:t> </a:t>
            </a:r>
            <a:r>
              <a:rPr lang="de-DE" altLang="de-DE" sz="2400" b="1" dirty="0" err="1" smtClean="0">
                <a:latin typeface="+mn-lt"/>
                <a:ea typeface="Calibri" panose="020F0502020204030204" pitchFamily="34" charset="0"/>
                <a:cs typeface="Calibri" panose="020F0502020204030204" pitchFamily="34" charset="0"/>
              </a:rPr>
              <a:t>heterogenuous</a:t>
            </a:r>
            <a:r>
              <a:rPr lang="de-DE" altLang="de-DE" sz="2400" dirty="0" smtClean="0">
                <a:latin typeface="+mn-lt"/>
                <a:ea typeface="Calibri" panose="020F0502020204030204" pitchFamily="34" charset="0"/>
                <a:cs typeface="Calibri" panose="020F0502020204030204" pitchFamily="34" charset="0"/>
              </a:rPr>
              <a:t>, i.e.</a:t>
            </a:r>
            <a:r>
              <a:rPr lang="de-DE" altLang="de-DE" sz="2400" dirty="0" smtClean="0">
                <a:latin typeface="+mn-lt"/>
                <a:cs typeface="Times New Roman" panose="02020603050405020304" pitchFamily="18" charset="0"/>
              </a:rPr>
              <a:t> </a:t>
            </a:r>
            <a:r>
              <a:rPr lang="de-DE" altLang="de-DE" sz="2400" dirty="0" err="1">
                <a:latin typeface="+mn-lt"/>
                <a:ea typeface="Calibri" panose="020F0502020204030204" pitchFamily="34" charset="0"/>
                <a:cs typeface="Calibri" panose="020F0502020204030204" pitchFamily="34" charset="0"/>
              </a:rPr>
              <a:t>job</a:t>
            </a:r>
            <a:r>
              <a:rPr lang="de-DE" altLang="de-DE" sz="2400" dirty="0">
                <a:latin typeface="+mn-lt"/>
                <a:cs typeface="Times New Roman" panose="02020603050405020304" pitchFamily="18" charset="0"/>
              </a:rPr>
              <a:t> </a:t>
            </a:r>
            <a:r>
              <a:rPr lang="de-DE" altLang="de-DE" sz="2400" dirty="0" err="1">
                <a:latin typeface="+mn-lt"/>
                <a:ea typeface="Calibri" panose="020F0502020204030204" pitchFamily="34" charset="0"/>
                <a:cs typeface="Calibri" panose="020F0502020204030204" pitchFamily="34" charset="0"/>
              </a:rPr>
              <a:t>types</a:t>
            </a:r>
            <a:r>
              <a:rPr lang="de-DE" altLang="de-DE" sz="2400" dirty="0">
                <a:latin typeface="+mn-lt"/>
                <a:cs typeface="Times New Roman" panose="02020603050405020304" pitchFamily="18" charset="0"/>
              </a:rPr>
              <a:t> </a:t>
            </a:r>
            <a:r>
              <a:rPr lang="de-DE" altLang="de-DE" sz="2400" dirty="0" err="1">
                <a:latin typeface="+mn-lt"/>
                <a:ea typeface="Calibri" panose="020F0502020204030204" pitchFamily="34" charset="0"/>
                <a:cs typeface="Calibri" panose="020F0502020204030204" pitchFamily="34" charset="0"/>
              </a:rPr>
              <a:t>and</a:t>
            </a:r>
            <a:r>
              <a:rPr lang="de-DE" altLang="de-DE" sz="2400" dirty="0">
                <a:latin typeface="+mn-lt"/>
                <a:cs typeface="Times New Roman" panose="02020603050405020304" pitchFamily="18" charset="0"/>
              </a:rPr>
              <a:t> </a:t>
            </a:r>
            <a:r>
              <a:rPr lang="de-DE" altLang="de-DE" sz="2400" dirty="0" err="1">
                <a:latin typeface="+mn-lt"/>
                <a:ea typeface="Calibri" panose="020F0502020204030204" pitchFamily="34" charset="0"/>
                <a:cs typeface="Calibri" panose="020F0502020204030204" pitchFamily="34" charset="0"/>
              </a:rPr>
              <a:t>job</a:t>
            </a:r>
            <a:r>
              <a:rPr lang="de-DE" altLang="de-DE" sz="2400" dirty="0">
                <a:latin typeface="+mn-lt"/>
                <a:cs typeface="Times New Roman" panose="02020603050405020304" pitchFamily="18" charset="0"/>
              </a:rPr>
              <a:t> </a:t>
            </a:r>
            <a:r>
              <a:rPr lang="de-DE" altLang="de-DE" sz="2400" dirty="0" err="1">
                <a:latin typeface="+mn-lt"/>
                <a:ea typeface="Calibri" panose="020F0502020204030204" pitchFamily="34" charset="0"/>
                <a:cs typeface="Calibri" panose="020F0502020204030204" pitchFamily="34" charset="0"/>
              </a:rPr>
              <a:t>quality</a:t>
            </a:r>
            <a:r>
              <a:rPr lang="de-DE" altLang="de-DE" sz="2400" dirty="0">
                <a:latin typeface="+mn-lt"/>
                <a:cs typeface="Times New Roman" panose="02020603050405020304" pitchFamily="18" charset="0"/>
              </a:rPr>
              <a:t> </a:t>
            </a:r>
            <a:r>
              <a:rPr lang="de-DE" altLang="de-DE" sz="2400" dirty="0" err="1">
                <a:latin typeface="+mn-lt"/>
                <a:ea typeface="Calibri" panose="020F0502020204030204" pitchFamily="34" charset="0"/>
                <a:cs typeface="Calibri" panose="020F0502020204030204" pitchFamily="34" charset="0"/>
              </a:rPr>
              <a:t>by</a:t>
            </a:r>
            <a:r>
              <a:rPr lang="de-DE" altLang="de-DE" sz="2400" dirty="0">
                <a:latin typeface="+mn-lt"/>
                <a:cs typeface="Times New Roman" panose="02020603050405020304" pitchFamily="18" charset="0"/>
              </a:rPr>
              <a:t> </a:t>
            </a:r>
            <a:r>
              <a:rPr lang="de-DE" altLang="de-DE" sz="2400" dirty="0" err="1">
                <a:latin typeface="+mn-lt"/>
                <a:ea typeface="Calibri" panose="020F0502020204030204" pitchFamily="34" charset="0"/>
                <a:cs typeface="Calibri" panose="020F0502020204030204" pitchFamily="34" charset="0"/>
              </a:rPr>
              <a:t>region</a:t>
            </a:r>
            <a:r>
              <a:rPr lang="de-DE" altLang="de-DE" sz="2400" dirty="0">
                <a:latin typeface="+mn-lt"/>
                <a:ea typeface="Calibri" panose="020F0502020204030204" pitchFamily="34" charset="0"/>
                <a:cs typeface="Calibri" panose="020F0502020204030204" pitchFamily="34" charset="0"/>
              </a:rPr>
              <a:t>,</a:t>
            </a:r>
            <a:r>
              <a:rPr lang="de-DE" altLang="de-DE" sz="2400" dirty="0">
                <a:latin typeface="+mn-lt"/>
                <a:cs typeface="Times New Roman" panose="02020603050405020304" pitchFamily="18" charset="0"/>
              </a:rPr>
              <a:t> </a:t>
            </a:r>
            <a:r>
              <a:rPr lang="de-DE" altLang="de-DE" sz="2400" dirty="0" err="1">
                <a:latin typeface="+mn-lt"/>
                <a:ea typeface="Calibri" panose="020F0502020204030204" pitchFamily="34" charset="0"/>
                <a:cs typeface="Calibri" panose="020F0502020204030204" pitchFamily="34" charset="0"/>
              </a:rPr>
              <a:t>sector</a:t>
            </a:r>
            <a:r>
              <a:rPr lang="de-DE" altLang="de-DE" sz="2400" dirty="0">
                <a:latin typeface="+mn-lt"/>
                <a:ea typeface="Calibri" panose="020F0502020204030204" pitchFamily="34" charset="0"/>
                <a:cs typeface="Calibri" panose="020F0502020204030204" pitchFamily="34" charset="0"/>
              </a:rPr>
              <a:t>,</a:t>
            </a:r>
            <a:r>
              <a:rPr lang="de-DE" altLang="de-DE" sz="2400" dirty="0">
                <a:latin typeface="+mn-lt"/>
                <a:cs typeface="Times New Roman" panose="02020603050405020304" pitchFamily="18" charset="0"/>
              </a:rPr>
              <a:t> </a:t>
            </a:r>
            <a:r>
              <a:rPr lang="de-DE" altLang="de-DE" sz="2400" dirty="0" err="1" smtClean="0">
                <a:latin typeface="+mn-lt"/>
                <a:ea typeface="Calibri" panose="020F0502020204030204" pitchFamily="34" charset="0"/>
                <a:cs typeface="Calibri" panose="020F0502020204030204" pitchFamily="34" charset="0"/>
              </a:rPr>
              <a:t>occupation</a:t>
            </a:r>
            <a:r>
              <a:rPr lang="de-DE" altLang="de-DE" sz="2400" dirty="0">
                <a:latin typeface="+mn-lt"/>
                <a:cs typeface="Times New Roman" panose="02020603050405020304" pitchFamily="18" charset="0"/>
              </a:rPr>
              <a:t> </a:t>
            </a:r>
            <a:r>
              <a:rPr lang="de-DE" altLang="de-DE" sz="2400" dirty="0" smtClean="0">
                <a:latin typeface="+mn-lt"/>
                <a:cs typeface="Times New Roman" panose="02020603050405020304" pitchFamily="18" charset="0"/>
              </a:rPr>
              <a:t>– </a:t>
            </a:r>
            <a:r>
              <a:rPr lang="de-DE" altLang="de-DE" sz="2400" dirty="0" err="1" smtClean="0">
                <a:latin typeface="+mn-lt"/>
                <a:cs typeface="Times New Roman" panose="02020603050405020304" pitchFamily="18" charset="0"/>
              </a:rPr>
              <a:t>contribution</a:t>
            </a:r>
            <a:r>
              <a:rPr lang="de-DE" altLang="de-DE" sz="2400" dirty="0" smtClean="0">
                <a:latin typeface="+mn-lt"/>
                <a:cs typeface="Times New Roman" panose="02020603050405020304" pitchFamily="18" charset="0"/>
              </a:rPr>
              <a:t> </a:t>
            </a:r>
            <a:r>
              <a:rPr lang="de-DE" altLang="de-DE" sz="2400" dirty="0" err="1" smtClean="0">
                <a:latin typeface="+mn-lt"/>
                <a:cs typeface="Times New Roman" panose="02020603050405020304" pitchFamily="18" charset="0"/>
              </a:rPr>
              <a:t>to</a:t>
            </a:r>
            <a:r>
              <a:rPr lang="de-DE" altLang="de-DE" sz="2400" dirty="0" smtClean="0">
                <a:latin typeface="+mn-lt"/>
                <a:cs typeface="Times New Roman" panose="02020603050405020304" pitchFamily="18" charset="0"/>
              </a:rPr>
              <a:t> </a:t>
            </a:r>
            <a:r>
              <a:rPr lang="de-DE" altLang="de-DE" sz="2400" dirty="0" err="1" smtClean="0">
                <a:latin typeface="+mn-lt"/>
                <a:cs typeface="Times New Roman" panose="02020603050405020304" pitchFamily="18" charset="0"/>
              </a:rPr>
              <a:t>patterns</a:t>
            </a:r>
            <a:r>
              <a:rPr lang="de-DE" altLang="de-DE" sz="2400" dirty="0" smtClean="0">
                <a:latin typeface="+mn-lt"/>
                <a:cs typeface="Times New Roman" panose="02020603050405020304" pitchFamily="18" charset="0"/>
              </a:rPr>
              <a:t> </a:t>
            </a:r>
            <a:r>
              <a:rPr lang="de-DE" altLang="de-DE" sz="2400" dirty="0" err="1" smtClean="0">
                <a:latin typeface="+mn-lt"/>
                <a:cs typeface="Times New Roman" panose="02020603050405020304" pitchFamily="18" charset="0"/>
              </a:rPr>
              <a:t>of</a:t>
            </a:r>
            <a:r>
              <a:rPr lang="de-DE" altLang="de-DE" sz="2400" dirty="0" smtClean="0">
                <a:latin typeface="+mn-lt"/>
                <a:cs typeface="Times New Roman" panose="02020603050405020304" pitchFamily="18" charset="0"/>
              </a:rPr>
              <a:t> </a:t>
            </a:r>
            <a:r>
              <a:rPr lang="de-DE" altLang="de-DE" sz="2400" dirty="0" err="1" smtClean="0">
                <a:latin typeface="+mn-lt"/>
                <a:cs typeface="Times New Roman" panose="02020603050405020304" pitchFamily="18" charset="0"/>
              </a:rPr>
              <a:t>inequality</a:t>
            </a:r>
            <a:endParaRPr lang="de-DE" altLang="de-DE" sz="2400" dirty="0" smtClean="0">
              <a:latin typeface="+mn-lt"/>
              <a:ea typeface="Calibri" panose="020F0502020204030204" pitchFamily="34" charset="0"/>
              <a:cs typeface="Calibri" panose="020F0502020204030204" pitchFamily="34" charset="0"/>
            </a:endParaRPr>
          </a:p>
          <a:p>
            <a:pPr marL="469900" indent="-457200">
              <a:lnSpc>
                <a:spcPts val="2588"/>
              </a:lnSpc>
              <a:spcBef>
                <a:spcPts val="575"/>
              </a:spcBef>
              <a:buFont typeface="+mj-lt"/>
              <a:buAutoNum type="arabicPeriod"/>
            </a:pPr>
            <a:r>
              <a:rPr lang="de-DE" altLang="de-DE" sz="2400" b="1" dirty="0" err="1" smtClean="0">
                <a:latin typeface="+mn-lt"/>
                <a:ea typeface="Calibri" panose="020F0502020204030204" pitchFamily="34" charset="0"/>
                <a:cs typeface="Calibri" panose="020F0502020204030204" pitchFamily="34" charset="0"/>
              </a:rPr>
              <a:t>Institutions</a:t>
            </a:r>
            <a:r>
              <a:rPr lang="de-DE" altLang="de-DE" sz="2400" b="1" dirty="0" smtClean="0">
                <a:latin typeface="+mn-lt"/>
                <a:ea typeface="Calibri" panose="020F0502020204030204" pitchFamily="34" charset="0"/>
                <a:cs typeface="Calibri" panose="020F0502020204030204" pitchFamily="34" charset="0"/>
              </a:rPr>
              <a:t> </a:t>
            </a:r>
            <a:r>
              <a:rPr lang="de-DE" altLang="de-DE" sz="2400" b="1" dirty="0" err="1" smtClean="0">
                <a:latin typeface="+mn-lt"/>
                <a:ea typeface="Calibri" panose="020F0502020204030204" pitchFamily="34" charset="0"/>
                <a:cs typeface="Calibri" panose="020F0502020204030204" pitchFamily="34" charset="0"/>
              </a:rPr>
              <a:t>and</a:t>
            </a:r>
            <a:r>
              <a:rPr lang="de-DE" altLang="de-DE" sz="2400" b="1" dirty="0" smtClean="0">
                <a:latin typeface="+mn-lt"/>
                <a:ea typeface="Calibri" panose="020F0502020204030204" pitchFamily="34" charset="0"/>
                <a:cs typeface="Calibri" panose="020F0502020204030204" pitchFamily="34" charset="0"/>
              </a:rPr>
              <a:t> </a:t>
            </a:r>
            <a:r>
              <a:rPr lang="de-DE" altLang="de-DE" sz="2400" b="1" dirty="0" err="1" smtClean="0">
                <a:latin typeface="+mn-lt"/>
                <a:ea typeface="Calibri" panose="020F0502020204030204" pitchFamily="34" charset="0"/>
                <a:cs typeface="Calibri" panose="020F0502020204030204" pitchFamily="34" charset="0"/>
              </a:rPr>
              <a:t>policies</a:t>
            </a:r>
            <a:r>
              <a:rPr lang="de-DE" altLang="de-DE" sz="2400" b="1" dirty="0" smtClean="0">
                <a:latin typeface="+mn-lt"/>
                <a:cs typeface="Times New Roman" panose="02020603050405020304" pitchFamily="18" charset="0"/>
              </a:rPr>
              <a:t> </a:t>
            </a:r>
            <a:r>
              <a:rPr lang="de-DE" altLang="de-DE" sz="2400" b="1" dirty="0" smtClean="0">
                <a:latin typeface="+mn-lt"/>
                <a:ea typeface="Calibri" panose="020F0502020204030204" pitchFamily="34" charset="0"/>
                <a:cs typeface="Calibri" panose="020F0502020204030204" pitchFamily="34" charset="0"/>
              </a:rPr>
              <a:t>matter </a:t>
            </a:r>
            <a:r>
              <a:rPr lang="de-DE" altLang="de-DE" sz="2400" dirty="0" err="1" smtClean="0">
                <a:latin typeface="+mn-lt"/>
                <a:ea typeface="Calibri" panose="020F0502020204030204" pitchFamily="34" charset="0"/>
                <a:cs typeface="Calibri" panose="020F0502020204030204" pitchFamily="34" charset="0"/>
              </a:rPr>
              <a:t>as</a:t>
            </a:r>
            <a:r>
              <a:rPr lang="de-DE" altLang="de-DE" sz="2400" dirty="0" smtClean="0">
                <a:latin typeface="+mn-lt"/>
                <a:ea typeface="Calibri" panose="020F0502020204030204" pitchFamily="34" charset="0"/>
                <a:cs typeface="Calibri" panose="020F0502020204030204" pitchFamily="34" charset="0"/>
              </a:rPr>
              <a:t> </a:t>
            </a:r>
            <a:r>
              <a:rPr lang="de-DE" altLang="de-DE" sz="2400" dirty="0" err="1" smtClean="0">
                <a:latin typeface="+mn-lt"/>
                <a:ea typeface="Calibri" panose="020F0502020204030204" pitchFamily="34" charset="0"/>
                <a:cs typeface="Calibri" panose="020F0502020204030204" pitchFamily="34" charset="0"/>
              </a:rPr>
              <a:t>they</a:t>
            </a:r>
            <a:r>
              <a:rPr lang="de-DE" altLang="de-DE" sz="2400" dirty="0" smtClean="0">
                <a:latin typeface="+mn-lt"/>
                <a:ea typeface="Calibri" panose="020F0502020204030204" pitchFamily="34" charset="0"/>
                <a:cs typeface="Calibri" panose="020F0502020204030204" pitchFamily="34" charset="0"/>
              </a:rPr>
              <a:t> </a:t>
            </a:r>
            <a:r>
              <a:rPr lang="de-DE" altLang="de-DE" sz="2400" dirty="0" err="1" smtClean="0">
                <a:latin typeface="+mn-lt"/>
                <a:ea typeface="Calibri" panose="020F0502020204030204" pitchFamily="34" charset="0"/>
                <a:cs typeface="Calibri" panose="020F0502020204030204" pitchFamily="34" charset="0"/>
              </a:rPr>
              <a:t>shape</a:t>
            </a:r>
            <a:r>
              <a:rPr lang="de-DE" altLang="de-DE" sz="2400" dirty="0" smtClean="0">
                <a:latin typeface="+mn-lt"/>
                <a:ea typeface="Calibri" panose="020F0502020204030204" pitchFamily="34" charset="0"/>
                <a:cs typeface="Calibri" panose="020F0502020204030204" pitchFamily="34" charset="0"/>
              </a:rPr>
              <a:t> </a:t>
            </a:r>
            <a:r>
              <a:rPr lang="de-DE" altLang="de-DE" sz="2400" dirty="0" err="1" smtClean="0">
                <a:latin typeface="+mn-lt"/>
                <a:ea typeface="Calibri" panose="020F0502020204030204" pitchFamily="34" charset="0"/>
                <a:cs typeface="Calibri" panose="020F0502020204030204" pitchFamily="34" charset="0"/>
              </a:rPr>
              <a:t>the</a:t>
            </a:r>
            <a:r>
              <a:rPr lang="de-DE" altLang="de-DE" sz="2400" dirty="0" smtClean="0">
                <a:latin typeface="+mn-lt"/>
                <a:ea typeface="Calibri" panose="020F0502020204030204" pitchFamily="34" charset="0"/>
                <a:cs typeface="Calibri" panose="020F0502020204030204" pitchFamily="34" charset="0"/>
              </a:rPr>
              <a:t> </a:t>
            </a:r>
            <a:r>
              <a:rPr lang="de-DE" altLang="de-DE" sz="2400" dirty="0" err="1" smtClean="0">
                <a:latin typeface="+mn-lt"/>
                <a:ea typeface="Calibri" panose="020F0502020204030204" pitchFamily="34" charset="0"/>
                <a:cs typeface="Calibri" panose="020F0502020204030204" pitchFamily="34" charset="0"/>
              </a:rPr>
              <a:t>functioning</a:t>
            </a:r>
            <a:r>
              <a:rPr lang="de-DE" altLang="de-DE" sz="2400" dirty="0" smtClean="0">
                <a:latin typeface="+mn-lt"/>
                <a:ea typeface="Calibri" panose="020F0502020204030204" pitchFamily="34" charset="0"/>
                <a:cs typeface="Calibri" panose="020F0502020204030204" pitchFamily="34" charset="0"/>
              </a:rPr>
              <a:t> </a:t>
            </a:r>
            <a:r>
              <a:rPr lang="de-DE" altLang="de-DE" sz="2400" dirty="0" err="1" smtClean="0">
                <a:latin typeface="+mn-lt"/>
                <a:ea typeface="Calibri" panose="020F0502020204030204" pitchFamily="34" charset="0"/>
                <a:cs typeface="Calibri" panose="020F0502020204030204" pitchFamily="34" charset="0"/>
              </a:rPr>
              <a:t>of</a:t>
            </a:r>
            <a:r>
              <a:rPr lang="de-DE" altLang="de-DE" sz="2400" dirty="0" smtClean="0">
                <a:latin typeface="+mn-lt"/>
                <a:ea typeface="Calibri" panose="020F0502020204030204" pitchFamily="34" charset="0"/>
                <a:cs typeface="Calibri" panose="020F0502020204030204" pitchFamily="34" charset="0"/>
              </a:rPr>
              <a:t> </a:t>
            </a:r>
            <a:r>
              <a:rPr lang="de-DE" altLang="de-DE" sz="2400" dirty="0" err="1" smtClean="0">
                <a:latin typeface="+mn-lt"/>
                <a:ea typeface="Calibri" panose="020F0502020204030204" pitchFamily="34" charset="0"/>
                <a:cs typeface="Calibri" panose="020F0502020204030204" pitchFamily="34" charset="0"/>
              </a:rPr>
              <a:t>labor</a:t>
            </a:r>
            <a:r>
              <a:rPr lang="de-DE" altLang="de-DE" sz="2400" dirty="0" smtClean="0">
                <a:latin typeface="+mn-lt"/>
                <a:ea typeface="Calibri" panose="020F0502020204030204" pitchFamily="34" charset="0"/>
                <a:cs typeface="Calibri" panose="020F0502020204030204" pitchFamily="34" charset="0"/>
              </a:rPr>
              <a:t> </a:t>
            </a:r>
            <a:r>
              <a:rPr lang="de-DE" altLang="de-DE" sz="2400" dirty="0" err="1" smtClean="0">
                <a:latin typeface="+mn-lt"/>
                <a:ea typeface="Calibri" panose="020F0502020204030204" pitchFamily="34" charset="0"/>
                <a:cs typeface="Calibri" panose="020F0502020204030204" pitchFamily="34" charset="0"/>
              </a:rPr>
              <a:t>markets</a:t>
            </a:r>
            <a:r>
              <a:rPr lang="de-DE" altLang="de-DE" sz="2400" dirty="0" smtClean="0">
                <a:latin typeface="+mn-lt"/>
                <a:ea typeface="Calibri" panose="020F0502020204030204" pitchFamily="34" charset="0"/>
                <a:cs typeface="Calibri" panose="020F0502020204030204" pitchFamily="34" charset="0"/>
              </a:rPr>
              <a:t>,</a:t>
            </a:r>
            <a:r>
              <a:rPr lang="de-DE" altLang="de-DE" sz="2400" dirty="0" smtClean="0">
                <a:latin typeface="+mn-lt"/>
                <a:cs typeface="Times New Roman" panose="02020603050405020304" pitchFamily="18" charset="0"/>
              </a:rPr>
              <a:t> </a:t>
            </a:r>
            <a:r>
              <a:rPr lang="de-DE" altLang="de-DE" sz="2400" dirty="0">
                <a:latin typeface="+mn-lt"/>
                <a:ea typeface="Calibri" panose="020F0502020204030204" pitchFamily="34" charset="0"/>
                <a:cs typeface="Calibri" panose="020F0502020204030204" pitchFamily="34" charset="0"/>
              </a:rPr>
              <a:t>i.e.</a:t>
            </a:r>
            <a:r>
              <a:rPr lang="de-DE" altLang="de-DE" sz="2400" dirty="0">
                <a:latin typeface="+mn-lt"/>
                <a:cs typeface="Times New Roman" panose="02020603050405020304" pitchFamily="18" charset="0"/>
              </a:rPr>
              <a:t> </a:t>
            </a:r>
            <a:r>
              <a:rPr lang="de-DE" altLang="de-DE" sz="2400" dirty="0" smtClean="0">
                <a:latin typeface="+mn-lt"/>
                <a:cs typeface="Times New Roman" panose="02020603050405020304" pitchFamily="18" charset="0"/>
              </a:rPr>
              <a:t>(</a:t>
            </a:r>
            <a:r>
              <a:rPr lang="de-DE" altLang="de-DE" sz="2400" dirty="0" smtClean="0">
                <a:latin typeface="+mn-lt"/>
                <a:ea typeface="Calibri" panose="020F0502020204030204" pitchFamily="34" charset="0"/>
                <a:cs typeface="Calibri" panose="020F0502020204030204" pitchFamily="34" charset="0"/>
              </a:rPr>
              <a:t>progressive) </a:t>
            </a:r>
            <a:r>
              <a:rPr lang="de-DE" altLang="de-DE" sz="2400" dirty="0" err="1" smtClean="0">
                <a:latin typeface="+mn-lt"/>
                <a:ea typeface="Calibri" panose="020F0502020204030204" pitchFamily="34" charset="0"/>
                <a:cs typeface="Calibri" panose="020F0502020204030204" pitchFamily="34" charset="0"/>
              </a:rPr>
              <a:t>political</a:t>
            </a:r>
            <a:r>
              <a:rPr lang="de-DE" altLang="de-DE" sz="2400" dirty="0" smtClean="0">
                <a:latin typeface="+mn-lt"/>
                <a:cs typeface="Times New Roman" panose="02020603050405020304" pitchFamily="18" charset="0"/>
              </a:rPr>
              <a:t> </a:t>
            </a:r>
            <a:r>
              <a:rPr lang="de-DE" altLang="de-DE" sz="2400" dirty="0" err="1">
                <a:latin typeface="+mn-lt"/>
                <a:ea typeface="Calibri" panose="020F0502020204030204" pitchFamily="34" charset="0"/>
                <a:cs typeface="Calibri" panose="020F0502020204030204" pitchFamily="34" charset="0"/>
              </a:rPr>
              <a:t>decisions</a:t>
            </a:r>
            <a:r>
              <a:rPr lang="de-DE" altLang="de-DE" sz="2400" dirty="0">
                <a:latin typeface="+mn-lt"/>
                <a:cs typeface="Times New Roman" panose="02020603050405020304" pitchFamily="18" charset="0"/>
              </a:rPr>
              <a:t> </a:t>
            </a:r>
            <a:r>
              <a:rPr lang="de-DE" altLang="de-DE" sz="2400" dirty="0" err="1">
                <a:latin typeface="+mn-lt"/>
                <a:ea typeface="Calibri" panose="020F0502020204030204" pitchFamily="34" charset="0"/>
                <a:cs typeface="Calibri" panose="020F0502020204030204" pitchFamily="34" charset="0"/>
              </a:rPr>
              <a:t>can</a:t>
            </a:r>
            <a:r>
              <a:rPr lang="de-DE" altLang="de-DE" sz="2400" dirty="0">
                <a:latin typeface="+mn-lt"/>
                <a:cs typeface="Times New Roman" panose="02020603050405020304" pitchFamily="18" charset="0"/>
              </a:rPr>
              <a:t> </a:t>
            </a:r>
            <a:r>
              <a:rPr lang="de-DE" altLang="de-DE" sz="2400" dirty="0" err="1">
                <a:latin typeface="+mn-lt"/>
                <a:ea typeface="Calibri" panose="020F0502020204030204" pitchFamily="34" charset="0"/>
                <a:cs typeface="Calibri" panose="020F0502020204030204" pitchFamily="34" charset="0"/>
              </a:rPr>
              <a:t>influence</a:t>
            </a:r>
            <a:r>
              <a:rPr lang="de-DE" altLang="de-DE" sz="2400" dirty="0">
                <a:latin typeface="+mn-lt"/>
                <a:cs typeface="Times New Roman" panose="02020603050405020304" pitchFamily="18" charset="0"/>
              </a:rPr>
              <a:t> </a:t>
            </a:r>
            <a:r>
              <a:rPr lang="de-DE" altLang="de-DE" sz="2400" dirty="0" err="1">
                <a:latin typeface="+mn-lt"/>
                <a:ea typeface="Calibri" panose="020F0502020204030204" pitchFamily="34" charset="0"/>
                <a:cs typeface="Calibri" panose="020F0502020204030204" pitchFamily="34" charset="0"/>
              </a:rPr>
              <a:t>further</a:t>
            </a:r>
            <a:r>
              <a:rPr lang="de-DE" altLang="de-DE" sz="2400" dirty="0">
                <a:latin typeface="+mn-lt"/>
                <a:cs typeface="Times New Roman" panose="02020603050405020304" pitchFamily="18" charset="0"/>
              </a:rPr>
              <a:t> </a:t>
            </a:r>
            <a:r>
              <a:rPr lang="de-DE" altLang="de-DE" sz="2400" dirty="0" err="1" smtClean="0">
                <a:latin typeface="+mn-lt"/>
                <a:ea typeface="Calibri" panose="020F0502020204030204" pitchFamily="34" charset="0"/>
                <a:cs typeface="Calibri" panose="020F0502020204030204" pitchFamily="34" charset="0"/>
              </a:rPr>
              <a:t>developments</a:t>
            </a:r>
            <a:endParaRPr lang="de-DE" altLang="de-DE" sz="2400" dirty="0" smtClean="0">
              <a:latin typeface="+mn-lt"/>
              <a:ea typeface="Calibri" panose="020F0502020204030204" pitchFamily="34" charset="0"/>
              <a:cs typeface="Calibri" panose="020F0502020204030204" pitchFamily="34" charset="0"/>
            </a:endParaRPr>
          </a:p>
          <a:p>
            <a:pPr marL="469900" indent="-457200">
              <a:lnSpc>
                <a:spcPts val="2588"/>
              </a:lnSpc>
              <a:spcBef>
                <a:spcPts val="575"/>
              </a:spcBef>
              <a:buFont typeface="+mj-lt"/>
              <a:buAutoNum type="arabicPeriod"/>
            </a:pPr>
            <a:r>
              <a:rPr lang="de-DE" altLang="de-DE" sz="2000" b="1" dirty="0" err="1">
                <a:ea typeface="Calibri" panose="020F0502020204030204" pitchFamily="34" charset="0"/>
                <a:cs typeface="Calibri" panose="020F0502020204030204" pitchFamily="34" charset="0"/>
              </a:rPr>
              <a:t>Policy</a:t>
            </a:r>
            <a:r>
              <a:rPr lang="de-DE" altLang="de-DE" sz="2000" b="1" dirty="0">
                <a:cs typeface="Times New Roman" panose="02020603050405020304" pitchFamily="18" charset="0"/>
              </a:rPr>
              <a:t> </a:t>
            </a:r>
            <a:r>
              <a:rPr lang="de-DE" altLang="de-DE" sz="2000" b="1" dirty="0" err="1">
                <a:ea typeface="Calibri" panose="020F0502020204030204" pitchFamily="34" charset="0"/>
                <a:cs typeface="Calibri" panose="020F0502020204030204" pitchFamily="34" charset="0"/>
              </a:rPr>
              <a:t>conclusions</a:t>
            </a:r>
            <a:r>
              <a:rPr lang="de-DE" altLang="de-DE" sz="2000" b="1" dirty="0">
                <a:cs typeface="Times New Roman" panose="02020603050405020304" pitchFamily="18" charset="0"/>
              </a:rPr>
              <a:t> </a:t>
            </a:r>
            <a:r>
              <a:rPr lang="de-DE" altLang="de-DE" sz="2000" dirty="0">
                <a:ea typeface="Calibri" panose="020F0502020204030204" pitchFamily="34" charset="0"/>
                <a:cs typeface="Calibri" panose="020F0502020204030204" pitchFamily="34" charset="0"/>
              </a:rPr>
              <a:t>at</a:t>
            </a:r>
            <a:r>
              <a:rPr lang="de-DE" altLang="de-DE" sz="2000" dirty="0">
                <a:cs typeface="Times New Roman" panose="02020603050405020304" pitchFamily="18" charset="0"/>
              </a:rPr>
              <a:t> </a:t>
            </a:r>
            <a:r>
              <a:rPr lang="de-DE" altLang="de-DE" sz="2000" dirty="0">
                <a:ea typeface="Calibri" panose="020F0502020204030204" pitchFamily="34" charset="0"/>
                <a:cs typeface="Calibri" panose="020F0502020204030204" pitchFamily="34" charset="0"/>
              </a:rPr>
              <a:t>a</a:t>
            </a:r>
            <a:r>
              <a:rPr lang="de-DE" altLang="de-DE" sz="2000" dirty="0">
                <a:cs typeface="Times New Roman" panose="02020603050405020304" pitchFamily="18" charset="0"/>
              </a:rPr>
              <a:t> </a:t>
            </a:r>
            <a:r>
              <a:rPr lang="de-DE" altLang="de-DE" sz="2000" dirty="0">
                <a:ea typeface="Calibri" panose="020F0502020204030204" pitchFamily="34" charset="0"/>
                <a:cs typeface="Calibri" panose="020F0502020204030204" pitchFamily="34" charset="0"/>
              </a:rPr>
              <a:t>global</a:t>
            </a:r>
            <a:r>
              <a:rPr lang="de-DE" altLang="de-DE" sz="2000" dirty="0">
                <a:cs typeface="Times New Roman" panose="02020603050405020304" pitchFamily="18" charset="0"/>
              </a:rPr>
              <a:t> </a:t>
            </a:r>
            <a:r>
              <a:rPr lang="de-DE" altLang="de-DE" sz="2000" dirty="0" err="1">
                <a:ea typeface="Calibri" panose="020F0502020204030204" pitchFamily="34" charset="0"/>
                <a:cs typeface="Calibri" panose="020F0502020204030204" pitchFamily="34" charset="0"/>
              </a:rPr>
              <a:t>scale</a:t>
            </a:r>
            <a:r>
              <a:rPr lang="de-DE" altLang="de-DE" sz="2000" dirty="0">
                <a:cs typeface="Times New Roman" panose="02020603050405020304" pitchFamily="18" charset="0"/>
              </a:rPr>
              <a:t> </a:t>
            </a:r>
            <a:r>
              <a:rPr lang="de-DE" altLang="de-DE" sz="2000" dirty="0" err="1">
                <a:ea typeface="Calibri" panose="020F0502020204030204" pitchFamily="34" charset="0"/>
                <a:cs typeface="Calibri" panose="020F0502020204030204" pitchFamily="34" charset="0"/>
              </a:rPr>
              <a:t>are</a:t>
            </a:r>
            <a:r>
              <a:rPr lang="de-DE" altLang="de-DE" sz="2000" dirty="0">
                <a:cs typeface="Times New Roman" panose="02020603050405020304" pitchFamily="18" charset="0"/>
              </a:rPr>
              <a:t> </a:t>
            </a:r>
            <a:r>
              <a:rPr lang="de-DE" altLang="de-DE" sz="2000" dirty="0" err="1">
                <a:ea typeface="Calibri" panose="020F0502020204030204" pitchFamily="34" charset="0"/>
                <a:cs typeface="Calibri" panose="020F0502020204030204" pitchFamily="34" charset="0"/>
              </a:rPr>
              <a:t>feasible</a:t>
            </a:r>
            <a:r>
              <a:rPr lang="de-DE" altLang="de-DE" sz="2000" dirty="0">
                <a:ea typeface="Calibri" panose="020F0502020204030204" pitchFamily="34" charset="0"/>
                <a:cs typeface="Calibri" panose="020F0502020204030204" pitchFamily="34" charset="0"/>
              </a:rPr>
              <a:t>,</a:t>
            </a:r>
            <a:r>
              <a:rPr lang="de-DE" altLang="de-DE" sz="2000" dirty="0">
                <a:cs typeface="Times New Roman" panose="02020603050405020304" pitchFamily="18" charset="0"/>
              </a:rPr>
              <a:t> </a:t>
            </a:r>
            <a:r>
              <a:rPr lang="de-DE" altLang="de-DE" sz="2000" dirty="0">
                <a:ea typeface="Calibri" panose="020F0502020204030204" pitchFamily="34" charset="0"/>
                <a:cs typeface="Calibri" panose="020F0502020204030204" pitchFamily="34" charset="0"/>
              </a:rPr>
              <a:t>but</a:t>
            </a:r>
            <a:r>
              <a:rPr lang="de-DE" altLang="de-DE" sz="2000" dirty="0">
                <a:cs typeface="Times New Roman" panose="02020603050405020304" pitchFamily="18" charset="0"/>
              </a:rPr>
              <a:t> </a:t>
            </a:r>
            <a:r>
              <a:rPr lang="de-DE" altLang="de-DE" sz="2000" dirty="0" err="1">
                <a:ea typeface="Calibri" panose="020F0502020204030204" pitchFamily="34" charset="0"/>
                <a:cs typeface="Calibri" panose="020F0502020204030204" pitchFamily="34" charset="0"/>
              </a:rPr>
              <a:t>they</a:t>
            </a:r>
            <a:r>
              <a:rPr lang="de-DE" altLang="de-DE" sz="2000" dirty="0">
                <a:cs typeface="Times New Roman" panose="02020603050405020304" pitchFamily="18" charset="0"/>
              </a:rPr>
              <a:t> </a:t>
            </a:r>
            <a:r>
              <a:rPr lang="de-DE" altLang="de-DE" sz="2000" dirty="0" err="1">
                <a:ea typeface="Calibri" panose="020F0502020204030204" pitchFamily="34" charset="0"/>
                <a:cs typeface="Calibri" panose="020F0502020204030204" pitchFamily="34" charset="0"/>
              </a:rPr>
              <a:t>are</a:t>
            </a:r>
            <a:r>
              <a:rPr lang="de-DE" altLang="de-DE" sz="2000" dirty="0">
                <a:cs typeface="Times New Roman" panose="02020603050405020304" pitchFamily="18" charset="0"/>
              </a:rPr>
              <a:t> </a:t>
            </a:r>
            <a:r>
              <a:rPr lang="de-DE" altLang="de-DE" sz="2000" dirty="0" err="1">
                <a:ea typeface="Calibri" panose="020F0502020204030204" pitchFamily="34" charset="0"/>
                <a:cs typeface="Calibri" panose="020F0502020204030204" pitchFamily="34" charset="0"/>
              </a:rPr>
              <a:t>necessarily</a:t>
            </a:r>
            <a:r>
              <a:rPr lang="de-DE" altLang="de-DE" sz="2000" dirty="0">
                <a:cs typeface="Times New Roman" panose="02020603050405020304" pitchFamily="18" charset="0"/>
              </a:rPr>
              <a:t> </a:t>
            </a:r>
            <a:r>
              <a:rPr lang="de-DE" altLang="de-DE" sz="2000" dirty="0" err="1">
                <a:ea typeface="Calibri" panose="020F0502020204030204" pitchFamily="34" charset="0"/>
                <a:cs typeface="Calibri" panose="020F0502020204030204" pitchFamily="34" charset="0"/>
              </a:rPr>
              <a:t>quite</a:t>
            </a:r>
            <a:r>
              <a:rPr lang="de-DE" altLang="de-DE" sz="2000" dirty="0">
                <a:cs typeface="Times New Roman" panose="02020603050405020304" pitchFamily="18" charset="0"/>
              </a:rPr>
              <a:t> </a:t>
            </a:r>
            <a:r>
              <a:rPr lang="de-DE" altLang="de-DE" sz="2000" dirty="0" err="1">
                <a:ea typeface="Calibri" panose="020F0502020204030204" pitchFamily="34" charset="0"/>
                <a:cs typeface="Calibri" panose="020F0502020204030204" pitchFamily="34" charset="0"/>
              </a:rPr>
              <a:t>abstract</a:t>
            </a:r>
            <a:r>
              <a:rPr lang="de-DE" altLang="de-DE" sz="2000" dirty="0">
                <a:ea typeface="Calibri" panose="020F0502020204030204" pitchFamily="34" charset="0"/>
                <a:cs typeface="Calibri" panose="020F0502020204030204" pitchFamily="34" charset="0"/>
              </a:rPr>
              <a:t> -&gt; </a:t>
            </a:r>
            <a:r>
              <a:rPr lang="de-DE" altLang="de-DE" sz="2000" dirty="0" err="1" smtClean="0">
                <a:ea typeface="Calibri" panose="020F0502020204030204" pitchFamily="34" charset="0"/>
                <a:cs typeface="Calibri" panose="020F0502020204030204" pitchFamily="34" charset="0"/>
              </a:rPr>
              <a:t>we</a:t>
            </a:r>
            <a:r>
              <a:rPr lang="de-DE" altLang="de-DE" sz="2000" dirty="0" smtClean="0">
                <a:ea typeface="Calibri" panose="020F0502020204030204" pitchFamily="34" charset="0"/>
                <a:cs typeface="Calibri" panose="020F0502020204030204" pitchFamily="34" charset="0"/>
              </a:rPr>
              <a:t> </a:t>
            </a:r>
            <a:r>
              <a:rPr lang="de-DE" altLang="de-DE" sz="2000" dirty="0" err="1" smtClean="0">
                <a:ea typeface="Calibri" panose="020F0502020204030204" pitchFamily="34" charset="0"/>
                <a:cs typeface="Calibri" panose="020F0502020204030204" pitchFamily="34" charset="0"/>
              </a:rPr>
              <a:t>need</a:t>
            </a:r>
            <a:r>
              <a:rPr lang="de-DE" altLang="de-DE" sz="2000" dirty="0" smtClean="0">
                <a:cs typeface="Times New Roman" panose="02020603050405020304" pitchFamily="18" charset="0"/>
              </a:rPr>
              <a:t> </a:t>
            </a:r>
            <a:r>
              <a:rPr lang="de-DE" altLang="de-DE" sz="2000" dirty="0" err="1">
                <a:ea typeface="Calibri" panose="020F0502020204030204" pitchFamily="34" charset="0"/>
                <a:cs typeface="Calibri" panose="020F0502020204030204" pitchFamily="34" charset="0"/>
              </a:rPr>
              <a:t>to</a:t>
            </a:r>
            <a:r>
              <a:rPr lang="de-DE" altLang="de-DE" sz="2000" dirty="0">
                <a:cs typeface="Times New Roman" panose="02020603050405020304" pitchFamily="18" charset="0"/>
              </a:rPr>
              <a:t> </a:t>
            </a:r>
            <a:r>
              <a:rPr lang="de-DE" altLang="de-DE" sz="2000" b="1" dirty="0" err="1" smtClean="0">
                <a:ea typeface="Calibri" panose="020F0502020204030204" pitchFamily="34" charset="0"/>
                <a:cs typeface="Calibri" panose="020F0502020204030204" pitchFamily="34" charset="0"/>
              </a:rPr>
              <a:t>contextualize</a:t>
            </a:r>
            <a:r>
              <a:rPr lang="de-DE" altLang="de-DE" sz="2000" b="1" dirty="0" smtClean="0">
                <a:ea typeface="Calibri" panose="020F0502020204030204" pitchFamily="34" charset="0"/>
                <a:cs typeface="Calibri" panose="020F0502020204030204" pitchFamily="34" charset="0"/>
              </a:rPr>
              <a:t> </a:t>
            </a:r>
            <a:r>
              <a:rPr lang="de-DE" altLang="de-DE" sz="2000" b="1" dirty="0" err="1" smtClean="0">
                <a:ea typeface="Calibri" panose="020F0502020204030204" pitchFamily="34" charset="0"/>
                <a:cs typeface="Calibri" panose="020F0502020204030204" pitchFamily="34" charset="0"/>
              </a:rPr>
              <a:t>them</a:t>
            </a:r>
            <a:r>
              <a:rPr lang="de-DE" altLang="de-DE" sz="2000" b="1" dirty="0" smtClean="0">
                <a:ea typeface="Calibri" panose="020F0502020204030204" pitchFamily="34" charset="0"/>
                <a:cs typeface="Calibri" panose="020F0502020204030204" pitchFamily="34" charset="0"/>
              </a:rPr>
              <a:t> </a:t>
            </a:r>
            <a:r>
              <a:rPr lang="de-DE" altLang="de-DE" sz="2000" b="1" dirty="0" smtClean="0">
                <a:cs typeface="Times New Roman" panose="02020603050405020304" pitchFamily="18" charset="0"/>
              </a:rPr>
              <a:t> </a:t>
            </a:r>
            <a:r>
              <a:rPr lang="de-DE" altLang="de-DE" sz="2000" dirty="0" err="1">
                <a:ea typeface="Calibri" panose="020F0502020204030204" pitchFamily="34" charset="0"/>
                <a:cs typeface="Calibri" panose="020F0502020204030204" pitchFamily="34" charset="0"/>
              </a:rPr>
              <a:t>and</a:t>
            </a:r>
            <a:r>
              <a:rPr lang="de-DE" altLang="de-DE" sz="2000" dirty="0">
                <a:cs typeface="Times New Roman" panose="02020603050405020304" pitchFamily="18" charset="0"/>
              </a:rPr>
              <a:t> </a:t>
            </a:r>
            <a:r>
              <a:rPr lang="de-DE" altLang="de-DE" sz="2000" dirty="0">
                <a:ea typeface="Calibri" panose="020F0502020204030204" pitchFamily="34" charset="0"/>
                <a:cs typeface="Calibri" panose="020F0502020204030204" pitchFamily="34" charset="0"/>
              </a:rPr>
              <a:t>find</a:t>
            </a:r>
            <a:r>
              <a:rPr lang="de-DE" altLang="de-DE" sz="2000" dirty="0">
                <a:cs typeface="Times New Roman" panose="02020603050405020304" pitchFamily="18" charset="0"/>
              </a:rPr>
              <a:t> </a:t>
            </a:r>
            <a:r>
              <a:rPr lang="de-DE" altLang="de-DE" sz="2000" dirty="0" err="1">
                <a:ea typeface="Calibri" panose="020F0502020204030204" pitchFamily="34" charset="0"/>
                <a:cs typeface="Calibri" panose="020F0502020204030204" pitchFamily="34" charset="0"/>
              </a:rPr>
              <a:t>ways</a:t>
            </a:r>
            <a:r>
              <a:rPr lang="de-DE" altLang="de-DE" sz="2000" dirty="0">
                <a:cs typeface="Times New Roman" panose="02020603050405020304" pitchFamily="18" charset="0"/>
              </a:rPr>
              <a:t> </a:t>
            </a:r>
            <a:r>
              <a:rPr lang="de-DE" altLang="de-DE" sz="2000" dirty="0" err="1">
                <a:ea typeface="Calibri" panose="020F0502020204030204" pitchFamily="34" charset="0"/>
                <a:cs typeface="Calibri" panose="020F0502020204030204" pitchFamily="34" charset="0"/>
              </a:rPr>
              <a:t>to</a:t>
            </a:r>
            <a:r>
              <a:rPr lang="de-DE" altLang="de-DE" sz="2000" dirty="0">
                <a:cs typeface="Times New Roman" panose="02020603050405020304" pitchFamily="18" charset="0"/>
              </a:rPr>
              <a:t> </a:t>
            </a:r>
            <a:r>
              <a:rPr lang="de-DE" altLang="de-DE" sz="2000" dirty="0">
                <a:ea typeface="Calibri" panose="020F0502020204030204" pitchFamily="34" charset="0"/>
                <a:cs typeface="Calibri" panose="020F0502020204030204" pitchFamily="34" charset="0"/>
              </a:rPr>
              <a:t>design</a:t>
            </a:r>
            <a:r>
              <a:rPr lang="de-DE" altLang="de-DE" sz="2000" dirty="0">
                <a:cs typeface="Times New Roman" panose="02020603050405020304" pitchFamily="18" charset="0"/>
              </a:rPr>
              <a:t> </a:t>
            </a:r>
            <a:r>
              <a:rPr lang="de-DE" altLang="de-DE" sz="2000" dirty="0" err="1">
                <a:ea typeface="Calibri" panose="020F0502020204030204" pitchFamily="34" charset="0"/>
                <a:cs typeface="Calibri" panose="020F0502020204030204" pitchFamily="34" charset="0"/>
              </a:rPr>
              <a:t>and</a:t>
            </a:r>
            <a:r>
              <a:rPr lang="de-DE" altLang="de-DE" sz="2000" dirty="0">
                <a:cs typeface="Times New Roman" panose="02020603050405020304" pitchFamily="18" charset="0"/>
              </a:rPr>
              <a:t> </a:t>
            </a:r>
            <a:r>
              <a:rPr lang="de-DE" altLang="de-DE" sz="2000" dirty="0" err="1">
                <a:ea typeface="Calibri" panose="020F0502020204030204" pitchFamily="34" charset="0"/>
                <a:cs typeface="Calibri" panose="020F0502020204030204" pitchFamily="34" charset="0"/>
              </a:rPr>
              <a:t>deliver</a:t>
            </a:r>
            <a:r>
              <a:rPr lang="de-DE" altLang="de-DE" sz="2000" dirty="0">
                <a:cs typeface="Times New Roman" panose="02020603050405020304" pitchFamily="18" charset="0"/>
              </a:rPr>
              <a:t> </a:t>
            </a:r>
            <a:r>
              <a:rPr lang="de-DE" altLang="de-DE" sz="2000" dirty="0" err="1">
                <a:ea typeface="Calibri" panose="020F0502020204030204" pitchFamily="34" charset="0"/>
                <a:cs typeface="Calibri" panose="020F0502020204030204" pitchFamily="34" charset="0"/>
              </a:rPr>
              <a:t>reforms</a:t>
            </a:r>
            <a:r>
              <a:rPr lang="de-DE" altLang="de-DE" sz="2000" dirty="0">
                <a:cs typeface="Times New Roman" panose="02020603050405020304" pitchFamily="18" charset="0"/>
              </a:rPr>
              <a:t> </a:t>
            </a:r>
            <a:r>
              <a:rPr lang="de-DE" altLang="de-DE" sz="2000" dirty="0" err="1">
                <a:ea typeface="Calibri" panose="020F0502020204030204" pitchFamily="34" charset="0"/>
                <a:cs typeface="Calibri" panose="020F0502020204030204" pitchFamily="34" charset="0"/>
              </a:rPr>
              <a:t>and</a:t>
            </a:r>
            <a:r>
              <a:rPr lang="de-DE" altLang="de-DE" sz="2000" dirty="0">
                <a:cs typeface="Times New Roman" panose="02020603050405020304" pitchFamily="18" charset="0"/>
              </a:rPr>
              <a:t> </a:t>
            </a:r>
            <a:r>
              <a:rPr lang="de-DE" altLang="de-DE" sz="2000" dirty="0" err="1">
                <a:ea typeface="Calibri" panose="020F0502020204030204" pitchFamily="34" charset="0"/>
                <a:cs typeface="Calibri" panose="020F0502020204030204" pitchFamily="34" charset="0"/>
              </a:rPr>
              <a:t>policies</a:t>
            </a:r>
            <a:r>
              <a:rPr lang="de-DE" altLang="de-DE" sz="2000" dirty="0">
                <a:cs typeface="Times New Roman" panose="02020603050405020304" pitchFamily="18" charset="0"/>
              </a:rPr>
              <a:t> </a:t>
            </a:r>
            <a:r>
              <a:rPr lang="de-DE" altLang="de-DE" sz="2000" dirty="0" err="1">
                <a:ea typeface="Calibri" panose="020F0502020204030204" pitchFamily="34" charset="0"/>
                <a:cs typeface="Calibri" panose="020F0502020204030204" pitchFamily="34" charset="0"/>
              </a:rPr>
              <a:t>that</a:t>
            </a:r>
            <a:r>
              <a:rPr lang="de-DE" altLang="de-DE" sz="2000" dirty="0">
                <a:cs typeface="Times New Roman" panose="02020603050405020304" pitchFamily="18" charset="0"/>
              </a:rPr>
              <a:t> </a:t>
            </a:r>
            <a:r>
              <a:rPr lang="de-DE" altLang="de-DE" sz="2000" dirty="0" err="1">
                <a:ea typeface="Calibri" panose="020F0502020204030204" pitchFamily="34" charset="0"/>
                <a:cs typeface="Calibri" panose="020F0502020204030204" pitchFamily="34" charset="0"/>
              </a:rPr>
              <a:t>work</a:t>
            </a:r>
            <a:r>
              <a:rPr lang="de-DE" altLang="de-DE" sz="2000" dirty="0">
                <a:ea typeface="Calibri" panose="020F0502020204030204" pitchFamily="34" charset="0"/>
                <a:cs typeface="Calibri" panose="020F0502020204030204" pitchFamily="34" charset="0"/>
              </a:rPr>
              <a:t>,</a:t>
            </a:r>
            <a:r>
              <a:rPr lang="de-DE" altLang="de-DE" sz="2000" dirty="0">
                <a:cs typeface="Times New Roman" panose="02020603050405020304" pitchFamily="18" charset="0"/>
              </a:rPr>
              <a:t> </a:t>
            </a:r>
            <a:r>
              <a:rPr lang="de-DE" altLang="de-DE" sz="2000" dirty="0">
                <a:ea typeface="Calibri" panose="020F0502020204030204" pitchFamily="34" charset="0"/>
                <a:cs typeface="Calibri" panose="020F0502020204030204" pitchFamily="34" charset="0"/>
              </a:rPr>
              <a:t>via</a:t>
            </a:r>
            <a:r>
              <a:rPr lang="de-DE" altLang="de-DE" sz="2000" dirty="0">
                <a:cs typeface="Times New Roman" panose="02020603050405020304" pitchFamily="18" charset="0"/>
              </a:rPr>
              <a:t> </a:t>
            </a:r>
            <a:r>
              <a:rPr lang="de-DE" altLang="de-DE" sz="2000" dirty="0" err="1">
                <a:ea typeface="Calibri" panose="020F0502020204030204" pitchFamily="34" charset="0"/>
                <a:cs typeface="Calibri" panose="020F0502020204030204" pitchFamily="34" charset="0"/>
              </a:rPr>
              <a:t>legislation</a:t>
            </a:r>
            <a:r>
              <a:rPr lang="de-DE" altLang="de-DE" sz="2000" dirty="0">
                <a:ea typeface="Calibri" panose="020F0502020204030204" pitchFamily="34" charset="0"/>
                <a:cs typeface="Calibri" panose="020F0502020204030204" pitchFamily="34" charset="0"/>
              </a:rPr>
              <a:t>,</a:t>
            </a:r>
            <a:r>
              <a:rPr lang="de-DE" altLang="de-DE" sz="2000" dirty="0">
                <a:cs typeface="Times New Roman" panose="02020603050405020304" pitchFamily="18" charset="0"/>
              </a:rPr>
              <a:t> </a:t>
            </a:r>
            <a:r>
              <a:rPr lang="de-DE" altLang="de-DE" sz="2000" dirty="0" err="1">
                <a:ea typeface="Calibri" panose="020F0502020204030204" pitchFamily="34" charset="0"/>
                <a:cs typeface="Calibri" panose="020F0502020204030204" pitchFamily="34" charset="0"/>
              </a:rPr>
              <a:t>collective</a:t>
            </a:r>
            <a:r>
              <a:rPr lang="de-DE" altLang="de-DE" sz="2000" dirty="0">
                <a:cs typeface="Times New Roman" panose="02020603050405020304" pitchFamily="18" charset="0"/>
              </a:rPr>
              <a:t> </a:t>
            </a:r>
            <a:r>
              <a:rPr lang="de-DE" altLang="de-DE" sz="2000" dirty="0" err="1">
                <a:ea typeface="Calibri" panose="020F0502020204030204" pitchFamily="34" charset="0"/>
                <a:cs typeface="Calibri" panose="020F0502020204030204" pitchFamily="34" charset="0"/>
              </a:rPr>
              <a:t>bargaining</a:t>
            </a:r>
            <a:r>
              <a:rPr lang="de-DE" altLang="de-DE" sz="2000" dirty="0">
                <a:ea typeface="Calibri" panose="020F0502020204030204" pitchFamily="34" charset="0"/>
                <a:cs typeface="Calibri" panose="020F0502020204030204" pitchFamily="34" charset="0"/>
              </a:rPr>
              <a:t>,</a:t>
            </a:r>
            <a:r>
              <a:rPr lang="de-DE" altLang="de-DE" sz="2000" dirty="0">
                <a:cs typeface="Times New Roman" panose="02020603050405020304" pitchFamily="18" charset="0"/>
              </a:rPr>
              <a:t> </a:t>
            </a:r>
            <a:r>
              <a:rPr lang="de-DE" altLang="de-DE" sz="2000" dirty="0">
                <a:ea typeface="Calibri" panose="020F0502020204030204" pitchFamily="34" charset="0"/>
                <a:cs typeface="Calibri" panose="020F0502020204030204" pitchFamily="34" charset="0"/>
              </a:rPr>
              <a:t>firm-level</a:t>
            </a:r>
            <a:r>
              <a:rPr lang="de-DE" altLang="de-DE" sz="2000" dirty="0">
                <a:cs typeface="Times New Roman" panose="02020603050405020304" pitchFamily="18" charset="0"/>
              </a:rPr>
              <a:t> </a:t>
            </a:r>
            <a:r>
              <a:rPr lang="de-DE" altLang="de-DE" sz="2000" dirty="0" err="1" smtClean="0">
                <a:ea typeface="Calibri" panose="020F0502020204030204" pitchFamily="34" charset="0"/>
                <a:cs typeface="Calibri" panose="020F0502020204030204" pitchFamily="34" charset="0"/>
              </a:rPr>
              <a:t>practices</a:t>
            </a:r>
            <a:r>
              <a:rPr lang="de-DE" altLang="de-DE" sz="2000" dirty="0" smtClean="0">
                <a:ea typeface="Calibri" panose="020F0502020204030204" pitchFamily="34" charset="0"/>
                <a:cs typeface="Calibri" panose="020F0502020204030204" pitchFamily="34" charset="0"/>
              </a:rPr>
              <a:t>…</a:t>
            </a:r>
            <a:endParaRPr lang="de-DE" altLang="de-DE" sz="2000" dirty="0">
              <a:ea typeface="Calibri" panose="020F0502020204030204" pitchFamily="34" charset="0"/>
              <a:cs typeface="Calibri" panose="020F0502020204030204" pitchFamily="34" charset="0"/>
            </a:endParaRPr>
          </a:p>
          <a:p>
            <a:pPr marL="469900" indent="-457200">
              <a:lnSpc>
                <a:spcPts val="2588"/>
              </a:lnSpc>
              <a:spcBef>
                <a:spcPts val="575"/>
              </a:spcBef>
              <a:buFont typeface="+mj-lt"/>
              <a:buAutoNum type="arabicPeriod"/>
            </a:pPr>
            <a:endParaRPr lang="de-DE" altLang="de-DE" sz="2400" dirty="0">
              <a:latin typeface="+mn-l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159591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de-DE" b="1" spc="-30" dirty="0" err="1" smtClean="0">
                <a:cs typeface="Calibri"/>
              </a:rPr>
              <a:t>Ch</a:t>
            </a:r>
            <a:r>
              <a:rPr lang="de-DE" b="1" spc="-30" dirty="0" smtClean="0">
                <a:cs typeface="Calibri"/>
              </a:rPr>
              <a:t> 7, </a:t>
            </a:r>
            <a:r>
              <a:rPr lang="de-DE" b="1" spc="-30" dirty="0" err="1" smtClean="0">
                <a:cs typeface="Calibri"/>
              </a:rPr>
              <a:t>Policy</a:t>
            </a:r>
            <a:r>
              <a:rPr lang="de-DE" b="1" spc="-30" dirty="0" smtClean="0">
                <a:cs typeface="Calibri"/>
              </a:rPr>
              <a:t> </a:t>
            </a:r>
            <a:r>
              <a:rPr lang="de-DE" b="1" spc="-30" dirty="0" err="1" smtClean="0">
                <a:cs typeface="Calibri"/>
              </a:rPr>
              <a:t>issues</a:t>
            </a:r>
            <a:endParaRPr lang="en-US" dirty="0"/>
          </a:p>
        </p:txBody>
      </p:sp>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19</a:t>
            </a:fld>
            <a:endParaRPr lang="en-US"/>
          </a:p>
        </p:txBody>
      </p:sp>
      <p:sp>
        <p:nvSpPr>
          <p:cNvPr id="7" name="object 3"/>
          <p:cNvSpPr txBox="1">
            <a:spLocks noGrp="1"/>
          </p:cNvSpPr>
          <p:nvPr>
            <p:ph idx="1"/>
          </p:nvPr>
        </p:nvSpPr>
        <p:spPr>
          <a:xfrm>
            <a:off x="457200" y="1484784"/>
            <a:ext cx="8229600" cy="5278368"/>
          </a:xfrm>
          <a:prstGeom prst="rect">
            <a:avLst/>
          </a:prstGeom>
        </p:spPr>
        <p:txBody>
          <a:bodyPr wrap="square" lIns="0" tIns="0" rIns="0" bIns="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469900" indent="-457200">
              <a:buFont typeface="+mj-lt"/>
              <a:buAutoNum type="arabicPeriod"/>
            </a:pPr>
            <a:r>
              <a:rPr lang="de-DE" altLang="de-DE" sz="2800" dirty="0" err="1" smtClean="0">
                <a:latin typeface="+mn-lt"/>
                <a:ea typeface="Calibri" panose="020F0502020204030204" pitchFamily="34" charset="0"/>
                <a:cs typeface="Calibri" panose="020F0502020204030204" pitchFamily="34" charset="0"/>
              </a:rPr>
              <a:t>Invest</a:t>
            </a:r>
            <a:r>
              <a:rPr lang="de-DE" altLang="de-DE" sz="2800" dirty="0" smtClean="0">
                <a:latin typeface="+mn-lt"/>
                <a:ea typeface="Calibri" panose="020F0502020204030204" pitchFamily="34" charset="0"/>
                <a:cs typeface="Calibri" panose="020F0502020204030204" pitchFamily="34" charset="0"/>
              </a:rPr>
              <a:t> </a:t>
            </a:r>
            <a:r>
              <a:rPr lang="de-DE" altLang="de-DE" sz="2800" dirty="0" err="1" smtClean="0">
                <a:latin typeface="+mn-lt"/>
                <a:ea typeface="Calibri" panose="020F0502020204030204" pitchFamily="34" charset="0"/>
                <a:cs typeface="Calibri" panose="020F0502020204030204" pitchFamily="34" charset="0"/>
              </a:rPr>
              <a:t>into</a:t>
            </a:r>
            <a:r>
              <a:rPr lang="de-DE" altLang="de-DE" sz="2800" dirty="0" smtClean="0">
                <a:latin typeface="+mn-lt"/>
                <a:ea typeface="Calibri" panose="020F0502020204030204" pitchFamily="34" charset="0"/>
                <a:cs typeface="Calibri" panose="020F0502020204030204" pitchFamily="34" charset="0"/>
              </a:rPr>
              <a:t> </a:t>
            </a:r>
            <a:r>
              <a:rPr lang="de-DE" altLang="de-DE" sz="2800" b="1" dirty="0" err="1">
                <a:latin typeface="+mn-lt"/>
                <a:ea typeface="Calibri" panose="020F0502020204030204" pitchFamily="34" charset="0"/>
                <a:cs typeface="Calibri" panose="020F0502020204030204" pitchFamily="34" charset="0"/>
              </a:rPr>
              <a:t>s</a:t>
            </a:r>
            <a:r>
              <a:rPr lang="de-DE" altLang="de-DE" sz="2800" b="1" dirty="0" err="1" smtClean="0">
                <a:latin typeface="+mn-lt"/>
                <a:ea typeface="Calibri" panose="020F0502020204030204" pitchFamily="34" charset="0"/>
                <a:cs typeface="Calibri" panose="020F0502020204030204" pitchFamily="34" charset="0"/>
              </a:rPr>
              <a:t>kill</a:t>
            </a:r>
            <a:r>
              <a:rPr lang="de-DE" altLang="de-DE" sz="2800" b="1" dirty="0" smtClean="0">
                <a:latin typeface="+mn-lt"/>
                <a:cs typeface="Times New Roman" panose="02020603050405020304" pitchFamily="18" charset="0"/>
              </a:rPr>
              <a:t> </a:t>
            </a:r>
            <a:r>
              <a:rPr lang="de-DE" altLang="de-DE" sz="2800" b="1" dirty="0" err="1" smtClean="0">
                <a:latin typeface="+mn-lt"/>
                <a:ea typeface="Calibri" panose="020F0502020204030204" pitchFamily="34" charset="0"/>
                <a:cs typeface="Calibri" panose="020F0502020204030204" pitchFamily="34" charset="0"/>
              </a:rPr>
              <a:t>formation</a:t>
            </a:r>
            <a:r>
              <a:rPr lang="de-DE" altLang="de-DE" sz="2800" b="1" dirty="0" smtClean="0">
                <a:latin typeface="+mn-lt"/>
                <a:cs typeface="Times New Roman" panose="02020603050405020304" pitchFamily="18" charset="0"/>
              </a:rPr>
              <a:t> </a:t>
            </a:r>
            <a:r>
              <a:rPr lang="de-DE" altLang="de-DE" sz="2800" dirty="0" err="1">
                <a:latin typeface="+mn-lt"/>
                <a:cs typeface="Times New Roman" panose="02020603050405020304" pitchFamily="18" charset="0"/>
              </a:rPr>
              <a:t>to</a:t>
            </a:r>
            <a:r>
              <a:rPr lang="de-DE" altLang="de-DE" sz="2800" dirty="0">
                <a:latin typeface="+mn-lt"/>
                <a:cs typeface="Times New Roman" panose="02020603050405020304" pitchFamily="18" charset="0"/>
              </a:rPr>
              <a:t> </a:t>
            </a:r>
            <a:r>
              <a:rPr lang="de-DE" altLang="de-DE" sz="2800" dirty="0" err="1">
                <a:latin typeface="+mn-lt"/>
                <a:cs typeface="Times New Roman" panose="02020603050405020304" pitchFamily="18" charset="0"/>
              </a:rPr>
              <a:t>ensure</a:t>
            </a:r>
            <a:r>
              <a:rPr lang="de-DE" altLang="de-DE" sz="2800" dirty="0">
                <a:latin typeface="+mn-lt"/>
                <a:cs typeface="Times New Roman" panose="02020603050405020304" pitchFamily="18" charset="0"/>
              </a:rPr>
              <a:t> </a:t>
            </a:r>
            <a:r>
              <a:rPr lang="de-DE" altLang="de-DE" sz="2800" dirty="0" err="1" smtClean="0">
                <a:latin typeface="+mn-lt"/>
                <a:cs typeface="Times New Roman" panose="02020603050405020304" pitchFamily="18" charset="0"/>
              </a:rPr>
              <a:t>employability</a:t>
            </a:r>
            <a:r>
              <a:rPr lang="de-DE" altLang="de-DE" sz="2800" dirty="0" smtClean="0">
                <a:latin typeface="+mn-lt"/>
                <a:cs typeface="Times New Roman" panose="02020603050405020304" pitchFamily="18" charset="0"/>
              </a:rPr>
              <a:t> </a:t>
            </a:r>
            <a:r>
              <a:rPr lang="de-DE" altLang="de-DE" sz="2800" dirty="0" err="1" smtClean="0">
                <a:latin typeface="+mn-lt"/>
                <a:cs typeface="Times New Roman" panose="02020603050405020304" pitchFamily="18" charset="0"/>
              </a:rPr>
              <a:t>for</a:t>
            </a:r>
            <a:r>
              <a:rPr lang="de-DE" altLang="de-DE" sz="2800" dirty="0" smtClean="0">
                <a:latin typeface="+mn-lt"/>
                <a:cs typeface="Times New Roman" panose="02020603050405020304" pitchFamily="18" charset="0"/>
              </a:rPr>
              <a:t> all </a:t>
            </a:r>
          </a:p>
          <a:p>
            <a:pPr marL="469900" indent="-457200">
              <a:buFont typeface="+mj-lt"/>
              <a:buAutoNum type="arabicPeriod"/>
            </a:pPr>
            <a:r>
              <a:rPr lang="de-DE" altLang="de-DE" sz="2800" dirty="0" err="1" smtClean="0">
                <a:latin typeface="+mn-lt"/>
                <a:cs typeface="Times New Roman" panose="02020603050405020304" pitchFamily="18" charset="0"/>
              </a:rPr>
              <a:t>Develop</a:t>
            </a:r>
            <a:r>
              <a:rPr lang="de-DE" altLang="de-DE" sz="2800" dirty="0" smtClean="0">
                <a:latin typeface="+mn-lt"/>
                <a:cs typeface="Times New Roman" panose="02020603050405020304" pitchFamily="18" charset="0"/>
              </a:rPr>
              <a:t> </a:t>
            </a:r>
            <a:r>
              <a:rPr lang="de-DE" altLang="de-DE" sz="2800" dirty="0" err="1" smtClean="0">
                <a:latin typeface="+mn-lt"/>
                <a:cs typeface="Times New Roman" panose="02020603050405020304" pitchFamily="18" charset="0"/>
              </a:rPr>
              <a:t>appropriate</a:t>
            </a:r>
            <a:r>
              <a:rPr lang="de-DE" altLang="de-DE" sz="2800" dirty="0" smtClean="0">
                <a:latin typeface="+mn-lt"/>
                <a:cs typeface="Times New Roman" panose="02020603050405020304" pitchFamily="18" charset="0"/>
              </a:rPr>
              <a:t> </a:t>
            </a:r>
            <a:r>
              <a:rPr lang="de-DE" altLang="de-DE" sz="2800" dirty="0" err="1" smtClean="0">
                <a:latin typeface="+mn-lt"/>
                <a:cs typeface="Times New Roman" panose="02020603050405020304" pitchFamily="18" charset="0"/>
              </a:rPr>
              <a:t>systems</a:t>
            </a:r>
            <a:r>
              <a:rPr lang="de-DE" altLang="de-DE" sz="2800" dirty="0" smtClean="0">
                <a:latin typeface="+mn-lt"/>
                <a:cs typeface="Times New Roman" panose="02020603050405020304" pitchFamily="18" charset="0"/>
              </a:rPr>
              <a:t> </a:t>
            </a:r>
            <a:r>
              <a:rPr lang="de-DE" altLang="de-DE" sz="2800" b="1" dirty="0" err="1">
                <a:latin typeface="+mn-lt"/>
                <a:cs typeface="Times New Roman" panose="02020603050405020304" pitchFamily="18" charset="0"/>
              </a:rPr>
              <a:t>p</a:t>
            </a:r>
            <a:r>
              <a:rPr lang="de-DE" altLang="de-DE" sz="2800" b="1" dirty="0" err="1" smtClean="0">
                <a:latin typeface="+mn-lt"/>
                <a:ea typeface="Calibri" panose="020F0502020204030204" pitchFamily="34" charset="0"/>
                <a:cs typeface="Calibri" panose="020F0502020204030204" pitchFamily="34" charset="0"/>
              </a:rPr>
              <a:t>rotection</a:t>
            </a:r>
            <a:r>
              <a:rPr lang="de-DE" altLang="de-DE" sz="2800" b="1" dirty="0" smtClean="0">
                <a:latin typeface="+mn-lt"/>
                <a:ea typeface="Calibri" panose="020F0502020204030204" pitchFamily="34" charset="0"/>
                <a:cs typeface="Calibri" panose="020F0502020204030204" pitchFamily="34" charset="0"/>
              </a:rPr>
              <a:t> </a:t>
            </a:r>
            <a:r>
              <a:rPr lang="de-DE" altLang="de-DE" sz="2800" b="1" dirty="0" err="1" smtClean="0">
                <a:latin typeface="+mn-lt"/>
                <a:ea typeface="Calibri" panose="020F0502020204030204" pitchFamily="34" charset="0"/>
                <a:cs typeface="Calibri" panose="020F0502020204030204" pitchFamily="34" charset="0"/>
              </a:rPr>
              <a:t>against</a:t>
            </a:r>
            <a:r>
              <a:rPr lang="de-DE" altLang="de-DE" sz="2800" b="1" dirty="0" smtClean="0">
                <a:latin typeface="+mn-lt"/>
                <a:ea typeface="Calibri" panose="020F0502020204030204" pitchFamily="34" charset="0"/>
                <a:cs typeface="Calibri" panose="020F0502020204030204" pitchFamily="34" charset="0"/>
              </a:rPr>
              <a:t> </a:t>
            </a:r>
            <a:r>
              <a:rPr lang="de-DE" altLang="de-DE" sz="2800" b="1" dirty="0" err="1" smtClean="0">
                <a:latin typeface="+mn-lt"/>
                <a:ea typeface="Calibri" panose="020F0502020204030204" pitchFamily="34" charset="0"/>
                <a:cs typeface="Calibri" panose="020F0502020204030204" pitchFamily="34" charset="0"/>
              </a:rPr>
              <a:t>labor</a:t>
            </a:r>
            <a:r>
              <a:rPr lang="de-DE" altLang="de-DE" sz="2800" b="1" dirty="0" smtClean="0">
                <a:latin typeface="+mn-lt"/>
                <a:ea typeface="Calibri" panose="020F0502020204030204" pitchFamily="34" charset="0"/>
                <a:cs typeface="Calibri" panose="020F0502020204030204" pitchFamily="34" charset="0"/>
              </a:rPr>
              <a:t> </a:t>
            </a:r>
            <a:r>
              <a:rPr lang="de-DE" altLang="de-DE" sz="2800" b="1" dirty="0" err="1" smtClean="0">
                <a:latin typeface="+mn-lt"/>
                <a:ea typeface="Calibri" panose="020F0502020204030204" pitchFamily="34" charset="0"/>
                <a:cs typeface="Calibri" panose="020F0502020204030204" pitchFamily="34" charset="0"/>
              </a:rPr>
              <a:t>market</a:t>
            </a:r>
            <a:r>
              <a:rPr lang="de-DE" altLang="de-DE" sz="2800" b="1" dirty="0" smtClean="0">
                <a:latin typeface="+mn-lt"/>
                <a:ea typeface="Calibri" panose="020F0502020204030204" pitchFamily="34" charset="0"/>
                <a:cs typeface="Calibri" panose="020F0502020204030204" pitchFamily="34" charset="0"/>
              </a:rPr>
              <a:t> </a:t>
            </a:r>
            <a:r>
              <a:rPr lang="de-DE" altLang="de-DE" sz="2800" b="1" dirty="0" err="1" smtClean="0">
                <a:latin typeface="+mn-lt"/>
                <a:ea typeface="Calibri" panose="020F0502020204030204" pitchFamily="34" charset="0"/>
                <a:cs typeface="Calibri" panose="020F0502020204030204" pitchFamily="34" charset="0"/>
              </a:rPr>
              <a:t>risks</a:t>
            </a:r>
            <a:r>
              <a:rPr lang="de-DE" altLang="de-DE" sz="2800" b="1" dirty="0" smtClean="0">
                <a:latin typeface="+mn-lt"/>
                <a:ea typeface="Calibri" panose="020F0502020204030204" pitchFamily="34" charset="0"/>
                <a:cs typeface="Calibri" panose="020F0502020204030204" pitchFamily="34" charset="0"/>
              </a:rPr>
              <a:t>, </a:t>
            </a:r>
            <a:r>
              <a:rPr lang="de-DE" altLang="de-DE" sz="2800" dirty="0" err="1" smtClean="0">
                <a:latin typeface="+mn-lt"/>
                <a:ea typeface="Calibri" panose="020F0502020204030204" pitchFamily="34" charset="0"/>
                <a:cs typeface="Calibri" panose="020F0502020204030204" pitchFamily="34" charset="0"/>
              </a:rPr>
              <a:t>finding</a:t>
            </a:r>
            <a:r>
              <a:rPr lang="de-DE" altLang="de-DE" sz="2800" dirty="0" smtClean="0">
                <a:latin typeface="+mn-lt"/>
                <a:ea typeface="Calibri" panose="020F0502020204030204" pitchFamily="34" charset="0"/>
                <a:cs typeface="Calibri" panose="020F0502020204030204" pitchFamily="34" charset="0"/>
              </a:rPr>
              <a:t> </a:t>
            </a:r>
            <a:r>
              <a:rPr lang="de-DE" altLang="de-DE" sz="2800" dirty="0" err="1" smtClean="0">
                <a:latin typeface="+mn-lt"/>
                <a:ea typeface="Calibri" panose="020F0502020204030204" pitchFamily="34" charset="0"/>
                <a:cs typeface="Calibri" panose="020F0502020204030204" pitchFamily="34" charset="0"/>
              </a:rPr>
              <a:t>working</a:t>
            </a:r>
            <a:r>
              <a:rPr lang="de-DE" altLang="de-DE" sz="2800" dirty="0" smtClean="0">
                <a:latin typeface="+mn-lt"/>
                <a:ea typeface="Calibri" panose="020F0502020204030204" pitchFamily="34" charset="0"/>
                <a:cs typeface="Calibri" panose="020F0502020204030204" pitchFamily="34" charset="0"/>
              </a:rPr>
              <a:t> </a:t>
            </a:r>
            <a:r>
              <a:rPr lang="de-DE" altLang="de-DE" sz="2800" dirty="0" err="1" smtClean="0">
                <a:latin typeface="+mn-lt"/>
                <a:ea typeface="Calibri" panose="020F0502020204030204" pitchFamily="34" charset="0"/>
                <a:cs typeface="Calibri" panose="020F0502020204030204" pitchFamily="34" charset="0"/>
              </a:rPr>
              <a:t>combinations</a:t>
            </a:r>
            <a:r>
              <a:rPr lang="de-DE" altLang="de-DE" sz="2800" dirty="0" smtClean="0">
                <a:latin typeface="+mn-lt"/>
                <a:ea typeface="Calibri" panose="020F0502020204030204" pitchFamily="34" charset="0"/>
                <a:cs typeface="Calibri" panose="020F0502020204030204" pitchFamily="34" charset="0"/>
              </a:rPr>
              <a:t> </a:t>
            </a:r>
            <a:r>
              <a:rPr lang="de-DE" altLang="de-DE" sz="2800" dirty="0" err="1" smtClean="0">
                <a:latin typeface="+mn-lt"/>
                <a:ea typeface="Calibri" panose="020F0502020204030204" pitchFamily="34" charset="0"/>
                <a:cs typeface="Calibri" panose="020F0502020204030204" pitchFamily="34" charset="0"/>
              </a:rPr>
              <a:t>of</a:t>
            </a:r>
            <a:r>
              <a:rPr lang="de-DE" altLang="de-DE" sz="2800" dirty="0" smtClean="0">
                <a:latin typeface="+mn-lt"/>
                <a:cs typeface="Times New Roman" panose="02020603050405020304" pitchFamily="18" charset="0"/>
              </a:rPr>
              <a:t> </a:t>
            </a:r>
            <a:r>
              <a:rPr lang="de-DE" altLang="de-DE" sz="2800" b="1" dirty="0" err="1">
                <a:latin typeface="+mn-lt"/>
                <a:ea typeface="Calibri" panose="020F0502020204030204" pitchFamily="34" charset="0"/>
                <a:cs typeface="Calibri" panose="020F0502020204030204" pitchFamily="34" charset="0"/>
              </a:rPr>
              <a:t>employment</a:t>
            </a:r>
            <a:r>
              <a:rPr lang="de-DE" altLang="de-DE" sz="2800" b="1" dirty="0">
                <a:latin typeface="+mn-lt"/>
                <a:cs typeface="Times New Roman" panose="02020603050405020304" pitchFamily="18" charset="0"/>
              </a:rPr>
              <a:t>  </a:t>
            </a:r>
            <a:r>
              <a:rPr lang="de-DE" altLang="de-DE" sz="2800" b="1" dirty="0" err="1">
                <a:latin typeface="+mn-lt"/>
                <a:ea typeface="Calibri" panose="020F0502020204030204" pitchFamily="34" charset="0"/>
                <a:cs typeface="Calibri" panose="020F0502020204030204" pitchFamily="34" charset="0"/>
              </a:rPr>
              <a:t>protection</a:t>
            </a:r>
            <a:r>
              <a:rPr lang="de-DE" altLang="de-DE" sz="2800" dirty="0">
                <a:latin typeface="+mn-lt"/>
                <a:ea typeface="Calibri" panose="020F0502020204030204" pitchFamily="34" charset="0"/>
                <a:cs typeface="Calibri" panose="020F0502020204030204" pitchFamily="34" charset="0"/>
              </a:rPr>
              <a:t>,</a:t>
            </a:r>
            <a:r>
              <a:rPr lang="de-DE" altLang="de-DE" sz="2800" dirty="0">
                <a:latin typeface="+mn-lt"/>
                <a:cs typeface="Times New Roman" panose="02020603050405020304" pitchFamily="18" charset="0"/>
              </a:rPr>
              <a:t> </a:t>
            </a:r>
            <a:r>
              <a:rPr lang="de-DE" altLang="de-DE" sz="2800" b="1" dirty="0" err="1" smtClean="0">
                <a:latin typeface="+mn-lt"/>
                <a:ea typeface="Calibri" panose="020F0502020204030204" pitchFamily="34" charset="0"/>
                <a:cs typeface="Calibri" panose="020F0502020204030204" pitchFamily="34" charset="0"/>
              </a:rPr>
              <a:t>unemployment</a:t>
            </a:r>
            <a:r>
              <a:rPr lang="de-DE" altLang="de-DE" sz="2800" b="1" dirty="0" smtClean="0">
                <a:latin typeface="+mn-lt"/>
                <a:cs typeface="Times New Roman" panose="02020603050405020304" pitchFamily="18" charset="0"/>
              </a:rPr>
              <a:t> </a:t>
            </a:r>
            <a:r>
              <a:rPr lang="de-DE" altLang="de-DE" sz="2800" b="1" dirty="0" err="1" smtClean="0">
                <a:latin typeface="+mn-lt"/>
                <a:ea typeface="Calibri" panose="020F0502020204030204" pitchFamily="34" charset="0"/>
                <a:cs typeface="Calibri" panose="020F0502020204030204" pitchFamily="34" charset="0"/>
              </a:rPr>
              <a:t>benefits</a:t>
            </a:r>
            <a:r>
              <a:rPr lang="de-DE" altLang="de-DE" sz="2800" b="1" dirty="0" smtClean="0">
                <a:latin typeface="+mn-lt"/>
                <a:cs typeface="Times New Roman" panose="02020603050405020304" pitchFamily="18" charset="0"/>
              </a:rPr>
              <a:t> </a:t>
            </a:r>
            <a:r>
              <a:rPr lang="de-DE" altLang="de-DE" sz="2800" b="1" dirty="0" err="1" smtClean="0">
                <a:latin typeface="+mn-lt"/>
                <a:cs typeface="Times New Roman" panose="02020603050405020304" pitchFamily="18" charset="0"/>
              </a:rPr>
              <a:t>and</a:t>
            </a:r>
            <a:r>
              <a:rPr lang="de-DE" altLang="de-DE" sz="2800" b="1" dirty="0" smtClean="0">
                <a:latin typeface="+mn-lt"/>
                <a:cs typeface="Times New Roman" panose="02020603050405020304" pitchFamily="18" charset="0"/>
              </a:rPr>
              <a:t> </a:t>
            </a:r>
            <a:r>
              <a:rPr lang="de-DE" altLang="de-DE" sz="2800" b="1" dirty="0" err="1" smtClean="0">
                <a:latin typeface="+mn-lt"/>
                <a:ea typeface="Calibri" panose="020F0502020204030204" pitchFamily="34" charset="0"/>
                <a:cs typeface="Calibri" panose="020F0502020204030204" pitchFamily="34" charset="0"/>
              </a:rPr>
              <a:t>active</a:t>
            </a:r>
            <a:r>
              <a:rPr lang="de-DE" altLang="de-DE" sz="2800" b="1" dirty="0" smtClean="0">
                <a:latin typeface="+mn-lt"/>
                <a:cs typeface="Times New Roman" panose="02020603050405020304" pitchFamily="18" charset="0"/>
              </a:rPr>
              <a:t> </a:t>
            </a:r>
            <a:r>
              <a:rPr lang="de-DE" altLang="de-DE" sz="2800" b="1" dirty="0" err="1">
                <a:latin typeface="+mn-lt"/>
                <a:ea typeface="Calibri" panose="020F0502020204030204" pitchFamily="34" charset="0"/>
                <a:cs typeface="Calibri" panose="020F0502020204030204" pitchFamily="34" charset="0"/>
              </a:rPr>
              <a:t>labour</a:t>
            </a:r>
            <a:r>
              <a:rPr lang="de-DE" altLang="de-DE" sz="2800" b="1" dirty="0">
                <a:latin typeface="+mn-lt"/>
                <a:cs typeface="Times New Roman" panose="02020603050405020304" pitchFamily="18" charset="0"/>
              </a:rPr>
              <a:t> </a:t>
            </a:r>
            <a:r>
              <a:rPr lang="de-DE" altLang="de-DE" sz="2800" b="1" dirty="0" err="1">
                <a:latin typeface="+mn-lt"/>
                <a:ea typeface="Calibri" panose="020F0502020204030204" pitchFamily="34" charset="0"/>
                <a:cs typeface="Calibri" panose="020F0502020204030204" pitchFamily="34" charset="0"/>
              </a:rPr>
              <a:t>market</a:t>
            </a:r>
            <a:r>
              <a:rPr lang="de-DE" altLang="de-DE" sz="2800" b="1" dirty="0">
                <a:latin typeface="+mn-lt"/>
                <a:cs typeface="Times New Roman" panose="02020603050405020304" pitchFamily="18" charset="0"/>
              </a:rPr>
              <a:t> </a:t>
            </a:r>
            <a:r>
              <a:rPr lang="de-DE" altLang="de-DE" sz="2800" b="1" dirty="0" err="1" smtClean="0">
                <a:latin typeface="+mn-lt"/>
                <a:ea typeface="Calibri" panose="020F0502020204030204" pitchFamily="34" charset="0"/>
                <a:cs typeface="Calibri" panose="020F0502020204030204" pitchFamily="34" charset="0"/>
              </a:rPr>
              <a:t>policies</a:t>
            </a:r>
            <a:endParaRPr lang="de-DE" altLang="de-DE" sz="2800" b="1" dirty="0">
              <a:latin typeface="+mn-lt"/>
              <a:cs typeface="Times New Roman" panose="02020603050405020304" pitchFamily="18" charset="0"/>
            </a:endParaRPr>
          </a:p>
          <a:p>
            <a:pPr marL="469900" indent="-457200" algn="just">
              <a:spcBef>
                <a:spcPts val="600"/>
              </a:spcBef>
              <a:buFont typeface="+mj-lt"/>
              <a:buAutoNum type="arabicPeriod"/>
            </a:pPr>
            <a:r>
              <a:rPr lang="de-DE" altLang="de-DE" sz="2800" dirty="0" smtClean="0">
                <a:latin typeface="+mn-lt"/>
                <a:ea typeface="Calibri" panose="020F0502020204030204" pitchFamily="34" charset="0"/>
                <a:cs typeface="Calibri" panose="020F0502020204030204" pitchFamily="34" charset="0"/>
              </a:rPr>
              <a:t>Promote </a:t>
            </a:r>
            <a:r>
              <a:rPr lang="de-DE" altLang="de-DE" sz="2800" dirty="0" err="1" smtClean="0">
                <a:latin typeface="+mn-lt"/>
                <a:ea typeface="Calibri" panose="020F0502020204030204" pitchFamily="34" charset="0"/>
                <a:cs typeface="Calibri" panose="020F0502020204030204" pitchFamily="34" charset="0"/>
              </a:rPr>
              <a:t>the</a:t>
            </a:r>
            <a:r>
              <a:rPr lang="de-DE" altLang="de-DE" sz="2800" dirty="0" smtClean="0">
                <a:latin typeface="+mn-lt"/>
                <a:ea typeface="Calibri" panose="020F0502020204030204" pitchFamily="34" charset="0"/>
                <a:cs typeface="Calibri" panose="020F0502020204030204" pitchFamily="34" charset="0"/>
              </a:rPr>
              <a:t> </a:t>
            </a:r>
            <a:r>
              <a:rPr lang="de-DE" altLang="de-DE" sz="2800" b="1" dirty="0" err="1" smtClean="0">
                <a:latin typeface="+mn-lt"/>
                <a:ea typeface="Calibri" panose="020F0502020204030204" pitchFamily="34" charset="0"/>
                <a:cs typeface="Calibri" panose="020F0502020204030204" pitchFamily="34" charset="0"/>
              </a:rPr>
              <a:t>quality</a:t>
            </a:r>
            <a:r>
              <a:rPr lang="de-DE" altLang="de-DE" sz="2800" b="1" dirty="0" smtClean="0">
                <a:latin typeface="+mn-lt"/>
                <a:ea typeface="Calibri" panose="020F0502020204030204" pitchFamily="34" charset="0"/>
                <a:cs typeface="Calibri" panose="020F0502020204030204" pitchFamily="34" charset="0"/>
              </a:rPr>
              <a:t> </a:t>
            </a:r>
            <a:r>
              <a:rPr lang="de-DE" altLang="de-DE" sz="2800" b="1" dirty="0" err="1" smtClean="0">
                <a:latin typeface="+mn-lt"/>
                <a:ea typeface="Calibri" panose="020F0502020204030204" pitchFamily="34" charset="0"/>
                <a:cs typeface="Calibri" panose="020F0502020204030204" pitchFamily="34" charset="0"/>
              </a:rPr>
              <a:t>of</a:t>
            </a:r>
            <a:r>
              <a:rPr lang="de-DE" altLang="de-DE" sz="2800" b="1" dirty="0" smtClean="0">
                <a:latin typeface="+mn-lt"/>
                <a:ea typeface="Calibri" panose="020F0502020204030204" pitchFamily="34" charset="0"/>
                <a:cs typeface="Calibri" panose="020F0502020204030204" pitchFamily="34" charset="0"/>
              </a:rPr>
              <a:t> </a:t>
            </a:r>
            <a:r>
              <a:rPr lang="de-DE" altLang="de-DE" sz="2800" b="1" dirty="0" err="1" smtClean="0">
                <a:latin typeface="+mn-lt"/>
                <a:ea typeface="Calibri" panose="020F0502020204030204" pitchFamily="34" charset="0"/>
                <a:cs typeface="Calibri" panose="020F0502020204030204" pitchFamily="34" charset="0"/>
              </a:rPr>
              <a:t>the</a:t>
            </a:r>
            <a:r>
              <a:rPr lang="de-DE" altLang="de-DE" sz="2800" b="1" dirty="0" smtClean="0">
                <a:latin typeface="+mn-lt"/>
                <a:ea typeface="Calibri" panose="020F0502020204030204" pitchFamily="34" charset="0"/>
                <a:cs typeface="Calibri" panose="020F0502020204030204" pitchFamily="34" charset="0"/>
              </a:rPr>
              <a:t> </a:t>
            </a:r>
            <a:r>
              <a:rPr lang="de-DE" altLang="de-DE" sz="2800" b="1" dirty="0" err="1" smtClean="0">
                <a:latin typeface="+mn-lt"/>
                <a:ea typeface="Calibri" panose="020F0502020204030204" pitchFamily="34" charset="0"/>
                <a:cs typeface="Calibri" panose="020F0502020204030204" pitchFamily="34" charset="0"/>
              </a:rPr>
              <a:t>working</a:t>
            </a:r>
            <a:r>
              <a:rPr lang="de-DE" altLang="de-DE" sz="2800" b="1" dirty="0" smtClean="0">
                <a:latin typeface="+mn-lt"/>
                <a:ea typeface="Calibri" panose="020F0502020204030204" pitchFamily="34" charset="0"/>
                <a:cs typeface="Calibri" panose="020F0502020204030204" pitchFamily="34" charset="0"/>
              </a:rPr>
              <a:t> </a:t>
            </a:r>
            <a:r>
              <a:rPr lang="de-DE" altLang="de-DE" sz="2800" b="1" dirty="0" err="1" smtClean="0">
                <a:latin typeface="+mn-lt"/>
                <a:ea typeface="Calibri" panose="020F0502020204030204" pitchFamily="34" charset="0"/>
                <a:cs typeface="Calibri" panose="020F0502020204030204" pitchFamily="34" charset="0"/>
              </a:rPr>
              <a:t>environment</a:t>
            </a:r>
            <a:r>
              <a:rPr lang="de-DE" altLang="de-DE" sz="2800" b="1" dirty="0" smtClean="0">
                <a:latin typeface="+mn-lt"/>
                <a:ea typeface="Calibri" panose="020F0502020204030204" pitchFamily="34" charset="0"/>
                <a:cs typeface="Calibri" panose="020F0502020204030204" pitchFamily="34" charset="0"/>
              </a:rPr>
              <a:t> </a:t>
            </a:r>
            <a:r>
              <a:rPr lang="de-DE" altLang="de-DE" sz="2800" dirty="0" smtClean="0">
                <a:latin typeface="+mn-lt"/>
                <a:ea typeface="Calibri" panose="020F0502020204030204" pitchFamily="34" charset="0"/>
                <a:cs typeface="Calibri" panose="020F0502020204030204" pitchFamily="34" charset="0"/>
              </a:rPr>
              <a:t>(</a:t>
            </a:r>
            <a:r>
              <a:rPr lang="de-DE" altLang="de-DE" sz="2800" dirty="0" err="1" smtClean="0">
                <a:latin typeface="+mn-lt"/>
                <a:ea typeface="Calibri" panose="020F0502020204030204" pitchFamily="34" charset="0"/>
                <a:cs typeface="Calibri" panose="020F0502020204030204" pitchFamily="34" charset="0"/>
              </a:rPr>
              <a:t>working</a:t>
            </a:r>
            <a:r>
              <a:rPr lang="de-DE" altLang="de-DE" sz="2800" dirty="0" smtClean="0">
                <a:latin typeface="+mn-lt"/>
                <a:ea typeface="Calibri" panose="020F0502020204030204" pitchFamily="34" charset="0"/>
                <a:cs typeface="Calibri" panose="020F0502020204030204" pitchFamily="34" charset="0"/>
              </a:rPr>
              <a:t> </a:t>
            </a:r>
            <a:r>
              <a:rPr lang="de-DE" altLang="de-DE" sz="2800" dirty="0" err="1" smtClean="0">
                <a:latin typeface="+mn-lt"/>
                <a:ea typeface="Calibri" panose="020F0502020204030204" pitchFamily="34" charset="0"/>
                <a:cs typeface="Calibri" panose="020F0502020204030204" pitchFamily="34" charset="0"/>
              </a:rPr>
              <a:t>conditions</a:t>
            </a:r>
            <a:r>
              <a:rPr lang="de-DE" altLang="de-DE" sz="2800" dirty="0" smtClean="0">
                <a:latin typeface="+mn-lt"/>
                <a:ea typeface="Calibri" panose="020F0502020204030204" pitchFamily="34" charset="0"/>
                <a:cs typeface="Calibri" panose="020F0502020204030204" pitchFamily="34" charset="0"/>
              </a:rPr>
              <a:t> such </a:t>
            </a:r>
            <a:r>
              <a:rPr lang="de-DE" altLang="de-DE" sz="2800" dirty="0" err="1" smtClean="0">
                <a:latin typeface="+mn-lt"/>
                <a:ea typeface="Calibri" panose="020F0502020204030204" pitchFamily="34" charset="0"/>
                <a:cs typeface="Calibri" panose="020F0502020204030204" pitchFamily="34" charset="0"/>
              </a:rPr>
              <a:t>as</a:t>
            </a:r>
            <a:r>
              <a:rPr lang="de-DE" altLang="de-DE" sz="2800" dirty="0" smtClean="0">
                <a:latin typeface="+mn-lt"/>
                <a:ea typeface="Calibri" panose="020F0502020204030204" pitchFamily="34" charset="0"/>
                <a:cs typeface="Calibri" panose="020F0502020204030204" pitchFamily="34" charset="0"/>
              </a:rPr>
              <a:t> </a:t>
            </a:r>
            <a:r>
              <a:rPr lang="de-DE" altLang="de-DE" sz="2800" dirty="0" err="1" smtClean="0">
                <a:latin typeface="+mn-lt"/>
                <a:ea typeface="Calibri" panose="020F0502020204030204" pitchFamily="34" charset="0"/>
                <a:cs typeface="Calibri" panose="020F0502020204030204" pitchFamily="34" charset="0"/>
              </a:rPr>
              <a:t>remuration</a:t>
            </a:r>
            <a:r>
              <a:rPr lang="de-DE" altLang="de-DE" sz="2800" dirty="0" smtClean="0">
                <a:latin typeface="+mn-lt"/>
                <a:ea typeface="Calibri" panose="020F0502020204030204" pitchFamily="34" charset="0"/>
                <a:cs typeface="Calibri" panose="020F0502020204030204" pitchFamily="34" charset="0"/>
              </a:rPr>
              <a:t>, </a:t>
            </a:r>
            <a:r>
              <a:rPr lang="de-DE" altLang="de-DE" sz="2800" dirty="0" err="1" smtClean="0">
                <a:latin typeface="+mn-lt"/>
                <a:ea typeface="Calibri" panose="020F0502020204030204" pitchFamily="34" charset="0"/>
                <a:cs typeface="Calibri" panose="020F0502020204030204" pitchFamily="34" charset="0"/>
              </a:rPr>
              <a:t>working</a:t>
            </a:r>
            <a:r>
              <a:rPr lang="de-DE" altLang="de-DE" sz="2800" dirty="0" smtClean="0">
                <a:latin typeface="+mn-lt"/>
                <a:ea typeface="Calibri" panose="020F0502020204030204" pitchFamily="34" charset="0"/>
                <a:cs typeface="Calibri" panose="020F0502020204030204" pitchFamily="34" charset="0"/>
              </a:rPr>
              <a:t> time, </a:t>
            </a:r>
            <a:r>
              <a:rPr lang="de-DE" altLang="de-DE" sz="2800" dirty="0" err="1" smtClean="0">
                <a:latin typeface="+mn-lt"/>
                <a:ea typeface="Calibri" panose="020F0502020204030204" pitchFamily="34" charset="0"/>
                <a:cs typeface="Calibri" panose="020F0502020204030204" pitchFamily="34" charset="0"/>
              </a:rPr>
              <a:t>health</a:t>
            </a:r>
            <a:r>
              <a:rPr lang="de-DE" altLang="de-DE" sz="2800" dirty="0" smtClean="0">
                <a:latin typeface="+mn-lt"/>
                <a:ea typeface="Calibri" panose="020F0502020204030204" pitchFamily="34" charset="0"/>
                <a:cs typeface="Calibri" panose="020F0502020204030204" pitchFamily="34" charset="0"/>
              </a:rPr>
              <a:t>)</a:t>
            </a:r>
          </a:p>
          <a:p>
            <a:pPr marL="469900" indent="-457200" algn="just">
              <a:spcBef>
                <a:spcPts val="600"/>
              </a:spcBef>
              <a:buFont typeface="+mj-lt"/>
              <a:buAutoNum type="arabicPeriod"/>
            </a:pPr>
            <a:r>
              <a:rPr lang="de-DE" altLang="de-DE" sz="2800" dirty="0" smtClean="0">
                <a:latin typeface="+mn-lt"/>
                <a:ea typeface="Calibri" panose="020F0502020204030204" pitchFamily="34" charset="0"/>
                <a:cs typeface="Calibri" panose="020F0502020204030204" pitchFamily="34" charset="0"/>
              </a:rPr>
              <a:t>Design </a:t>
            </a:r>
            <a:r>
              <a:rPr lang="de-DE" altLang="de-DE" sz="2800" dirty="0" err="1" smtClean="0">
                <a:latin typeface="+mn-lt"/>
                <a:ea typeface="Calibri" panose="020F0502020204030204" pitchFamily="34" charset="0"/>
                <a:cs typeface="Calibri" panose="020F0502020204030204" pitchFamily="34" charset="0"/>
              </a:rPr>
              <a:t>and</a:t>
            </a:r>
            <a:r>
              <a:rPr lang="de-DE" altLang="de-DE" sz="2800" dirty="0" smtClean="0">
                <a:latin typeface="+mn-lt"/>
                <a:ea typeface="Calibri" panose="020F0502020204030204" pitchFamily="34" charset="0"/>
                <a:cs typeface="Calibri" panose="020F0502020204030204" pitchFamily="34" charset="0"/>
              </a:rPr>
              <a:t> </a:t>
            </a:r>
            <a:r>
              <a:rPr lang="de-DE" altLang="de-DE" sz="2800" dirty="0" err="1" smtClean="0">
                <a:latin typeface="+mn-lt"/>
                <a:ea typeface="Calibri" panose="020F0502020204030204" pitchFamily="34" charset="0"/>
                <a:cs typeface="Calibri" panose="020F0502020204030204" pitchFamily="34" charset="0"/>
              </a:rPr>
              <a:t>implement</a:t>
            </a:r>
            <a:r>
              <a:rPr lang="de-DE" altLang="de-DE" sz="2800" dirty="0" smtClean="0">
                <a:latin typeface="+mn-lt"/>
                <a:ea typeface="Calibri" panose="020F0502020204030204" pitchFamily="34" charset="0"/>
                <a:cs typeface="Calibri" panose="020F0502020204030204" pitchFamily="34" charset="0"/>
              </a:rPr>
              <a:t> </a:t>
            </a:r>
            <a:r>
              <a:rPr lang="de-DE" altLang="de-DE" sz="2800" dirty="0" err="1" smtClean="0">
                <a:latin typeface="+mn-lt"/>
                <a:ea typeface="Calibri" panose="020F0502020204030204" pitchFamily="34" charset="0"/>
                <a:cs typeface="Calibri" panose="020F0502020204030204" pitchFamily="34" charset="0"/>
              </a:rPr>
              <a:t>effective</a:t>
            </a:r>
            <a:r>
              <a:rPr lang="de-DE" altLang="de-DE" sz="2800" dirty="0" smtClean="0">
                <a:latin typeface="+mn-lt"/>
                <a:cs typeface="Times New Roman" panose="02020603050405020304" pitchFamily="18" charset="0"/>
              </a:rPr>
              <a:t> </a:t>
            </a:r>
            <a:r>
              <a:rPr lang="de-DE" altLang="de-DE" sz="2800" dirty="0" err="1">
                <a:latin typeface="+mn-lt"/>
                <a:ea typeface="Calibri" panose="020F0502020204030204" pitchFamily="34" charset="0"/>
                <a:cs typeface="Calibri" panose="020F0502020204030204" pitchFamily="34" charset="0"/>
              </a:rPr>
              <a:t>policies</a:t>
            </a:r>
            <a:r>
              <a:rPr lang="de-DE" altLang="de-DE" sz="2800" dirty="0">
                <a:latin typeface="+mn-lt"/>
                <a:cs typeface="Times New Roman" panose="02020603050405020304" pitchFamily="18" charset="0"/>
              </a:rPr>
              <a:t> </a:t>
            </a:r>
            <a:r>
              <a:rPr lang="de-DE" altLang="de-DE" sz="2800" dirty="0" err="1">
                <a:latin typeface="+mn-lt"/>
                <a:ea typeface="Calibri" panose="020F0502020204030204" pitchFamily="34" charset="0"/>
                <a:cs typeface="Calibri" panose="020F0502020204030204" pitchFamily="34" charset="0"/>
              </a:rPr>
              <a:t>to</a:t>
            </a:r>
            <a:r>
              <a:rPr lang="de-DE" altLang="de-DE" sz="2800" dirty="0">
                <a:latin typeface="+mn-lt"/>
                <a:cs typeface="Times New Roman" panose="02020603050405020304" pitchFamily="18" charset="0"/>
              </a:rPr>
              <a:t> </a:t>
            </a:r>
            <a:r>
              <a:rPr lang="de-DE" altLang="de-DE" sz="2800" dirty="0" err="1">
                <a:latin typeface="+mn-lt"/>
                <a:ea typeface="Calibri" panose="020F0502020204030204" pitchFamily="34" charset="0"/>
                <a:cs typeface="Calibri" panose="020F0502020204030204" pitchFamily="34" charset="0"/>
              </a:rPr>
              <a:t>make</a:t>
            </a:r>
            <a:r>
              <a:rPr lang="de-DE" altLang="de-DE" sz="2800" dirty="0">
                <a:latin typeface="+mn-lt"/>
                <a:cs typeface="Times New Roman" panose="02020603050405020304" pitchFamily="18" charset="0"/>
              </a:rPr>
              <a:t> </a:t>
            </a:r>
            <a:r>
              <a:rPr lang="de-DE" altLang="de-DE" sz="2800" dirty="0" err="1">
                <a:latin typeface="+mn-lt"/>
                <a:ea typeface="Calibri" panose="020F0502020204030204" pitchFamily="34" charset="0"/>
                <a:cs typeface="Calibri" panose="020F0502020204030204" pitchFamily="34" charset="0"/>
              </a:rPr>
              <a:t>the</a:t>
            </a:r>
            <a:r>
              <a:rPr lang="de-DE" altLang="de-DE" sz="2800" dirty="0">
                <a:latin typeface="+mn-lt"/>
                <a:cs typeface="Times New Roman" panose="02020603050405020304" pitchFamily="18" charset="0"/>
              </a:rPr>
              <a:t> </a:t>
            </a:r>
            <a:r>
              <a:rPr lang="de-DE" altLang="de-DE" sz="2800" dirty="0" err="1">
                <a:latin typeface="+mn-lt"/>
                <a:ea typeface="Calibri" panose="020F0502020204030204" pitchFamily="34" charset="0"/>
                <a:cs typeface="Calibri" panose="020F0502020204030204" pitchFamily="34" charset="0"/>
              </a:rPr>
              <a:t>most</a:t>
            </a:r>
            <a:r>
              <a:rPr lang="de-DE" altLang="de-DE" sz="2800" dirty="0">
                <a:latin typeface="+mn-lt"/>
                <a:cs typeface="Times New Roman" panose="02020603050405020304" pitchFamily="18" charset="0"/>
              </a:rPr>
              <a:t> </a:t>
            </a:r>
            <a:r>
              <a:rPr lang="de-DE" altLang="de-DE" sz="2800" dirty="0">
                <a:latin typeface="+mn-lt"/>
                <a:ea typeface="Calibri" panose="020F0502020204030204" pitchFamily="34" charset="0"/>
                <a:cs typeface="Calibri" panose="020F0502020204030204" pitchFamily="34" charset="0"/>
              </a:rPr>
              <a:t>out</a:t>
            </a:r>
            <a:r>
              <a:rPr lang="de-DE" altLang="de-DE" sz="2800" dirty="0">
                <a:latin typeface="+mn-lt"/>
                <a:cs typeface="Times New Roman" panose="02020603050405020304" pitchFamily="18" charset="0"/>
              </a:rPr>
              <a:t> </a:t>
            </a:r>
            <a:r>
              <a:rPr lang="de-DE" altLang="de-DE" sz="2800" dirty="0" err="1">
                <a:latin typeface="+mn-lt"/>
                <a:ea typeface="Calibri" panose="020F0502020204030204" pitchFamily="34" charset="0"/>
                <a:cs typeface="Calibri" panose="020F0502020204030204" pitchFamily="34" charset="0"/>
              </a:rPr>
              <a:t>of</a:t>
            </a:r>
            <a:r>
              <a:rPr lang="de-DE" altLang="de-DE" sz="2800" dirty="0">
                <a:latin typeface="+mn-lt"/>
                <a:cs typeface="Times New Roman" panose="02020603050405020304" pitchFamily="18" charset="0"/>
              </a:rPr>
              <a:t> </a:t>
            </a:r>
            <a:r>
              <a:rPr lang="de-DE" altLang="de-DE" sz="2800" b="1" dirty="0" err="1">
                <a:latin typeface="+mn-lt"/>
                <a:ea typeface="Calibri" panose="020F0502020204030204" pitchFamily="34" charset="0"/>
                <a:cs typeface="Calibri" panose="020F0502020204030204" pitchFamily="34" charset="0"/>
              </a:rPr>
              <a:t>diversity</a:t>
            </a:r>
            <a:r>
              <a:rPr lang="de-DE" altLang="de-DE" sz="2800" b="1" dirty="0">
                <a:latin typeface="+mn-lt"/>
                <a:cs typeface="Times New Roman" panose="02020603050405020304" pitchFamily="18" charset="0"/>
              </a:rPr>
              <a:t> </a:t>
            </a:r>
            <a:r>
              <a:rPr lang="de-DE" altLang="de-DE" sz="2800" dirty="0" err="1">
                <a:latin typeface="+mn-lt"/>
                <a:ea typeface="Calibri" panose="020F0502020204030204" pitchFamily="34" charset="0"/>
                <a:cs typeface="Calibri" panose="020F0502020204030204" pitchFamily="34" charset="0"/>
              </a:rPr>
              <a:t>and</a:t>
            </a:r>
            <a:r>
              <a:rPr lang="de-DE" altLang="de-DE" sz="2800" dirty="0">
                <a:latin typeface="+mn-lt"/>
                <a:cs typeface="Times New Roman" panose="02020603050405020304" pitchFamily="18" charset="0"/>
              </a:rPr>
              <a:t> </a:t>
            </a:r>
            <a:r>
              <a:rPr lang="de-DE" altLang="de-DE" sz="2800" dirty="0" err="1">
                <a:latin typeface="+mn-lt"/>
                <a:ea typeface="Calibri" panose="020F0502020204030204" pitchFamily="34" charset="0"/>
                <a:cs typeface="Calibri" panose="020F0502020204030204" pitchFamily="34" charset="0"/>
              </a:rPr>
              <a:t>ensure</a:t>
            </a:r>
            <a:r>
              <a:rPr lang="de-DE" altLang="de-DE" sz="2800" dirty="0">
                <a:latin typeface="+mn-lt"/>
                <a:cs typeface="Times New Roman" panose="02020603050405020304" pitchFamily="18" charset="0"/>
              </a:rPr>
              <a:t> </a:t>
            </a:r>
            <a:r>
              <a:rPr lang="de-DE" altLang="de-DE" sz="2800" b="1" dirty="0" smtClean="0">
                <a:latin typeface="+mn-lt"/>
                <a:ea typeface="Calibri" panose="020F0502020204030204" pitchFamily="34" charset="0"/>
                <a:cs typeface="Calibri" panose="020F0502020204030204" pitchFamily="34" charset="0"/>
              </a:rPr>
              <a:t>non-</a:t>
            </a:r>
            <a:r>
              <a:rPr lang="de-DE" altLang="de-DE" sz="2800" b="1" dirty="0" err="1" smtClean="0">
                <a:latin typeface="+mn-lt"/>
                <a:ea typeface="Calibri" panose="020F0502020204030204" pitchFamily="34" charset="0"/>
                <a:cs typeface="Calibri" panose="020F0502020204030204" pitchFamily="34" charset="0"/>
              </a:rPr>
              <a:t>discrimination</a:t>
            </a:r>
            <a:endParaRPr lang="de-DE" altLang="de-DE" sz="2800" dirty="0" smtClean="0">
              <a:latin typeface="+mn-lt"/>
              <a:ea typeface="Calibri" panose="020F0502020204030204" pitchFamily="34" charset="0"/>
              <a:cs typeface="Calibri" panose="020F0502020204030204" pitchFamily="34" charset="0"/>
            </a:endParaRPr>
          </a:p>
          <a:p>
            <a:pPr marL="355600" indent="-342900" algn="just">
              <a:spcBef>
                <a:spcPts val="600"/>
              </a:spcBef>
              <a:buFont typeface="+mj-lt"/>
              <a:buAutoNum type="arabicPeriod"/>
            </a:pPr>
            <a:endParaRPr lang="de-DE" altLang="de-DE" sz="2000" dirty="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07566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dirty="0"/>
              <a:t>List of chapters</a:t>
            </a:r>
          </a:p>
        </p:txBody>
      </p:sp>
      <p:sp>
        <p:nvSpPr>
          <p:cNvPr id="3" name="Espace réservé du contenu 2"/>
          <p:cNvSpPr>
            <a:spLocks noGrp="1"/>
          </p:cNvSpPr>
          <p:nvPr>
            <p:ph idx="1"/>
          </p:nvPr>
        </p:nvSpPr>
        <p:spPr>
          <a:xfrm>
            <a:off x="611560" y="1412776"/>
            <a:ext cx="4042792" cy="4709120"/>
          </a:xfrm>
        </p:spPr>
        <p:txBody>
          <a:bodyPr>
            <a:noAutofit/>
          </a:bodyPr>
          <a:lstStyle/>
          <a:p>
            <a:pPr marL="0" indent="0">
              <a:buNone/>
            </a:pPr>
            <a:r>
              <a:rPr lang="en-US" sz="1250" b="1" dirty="0"/>
              <a:t>Introductory Chapters</a:t>
            </a:r>
            <a:r>
              <a:rPr lang="en-US" sz="1250" dirty="0"/>
              <a:t/>
            </a:r>
            <a:br>
              <a:rPr lang="en-US" sz="1250" dirty="0"/>
            </a:br>
            <a:r>
              <a:rPr lang="en-US" sz="1250" dirty="0"/>
              <a:t>Chapter 1) Social Trends and New Geographies </a:t>
            </a:r>
            <a:br>
              <a:rPr lang="en-US" sz="1250" dirty="0"/>
            </a:br>
            <a:r>
              <a:rPr lang="en-US" sz="1250" dirty="0"/>
              <a:t>Chapter 2) Social Progress... A Compass </a:t>
            </a:r>
            <a:br>
              <a:rPr lang="en-US" sz="1250" dirty="0"/>
            </a:br>
            <a:r>
              <a:rPr lang="en-US" sz="1250" dirty="0"/>
              <a:t/>
            </a:r>
            <a:br>
              <a:rPr lang="en-US" sz="1250" dirty="0"/>
            </a:br>
            <a:r>
              <a:rPr lang="en-US" sz="1250" b="1" dirty="0"/>
              <a:t>Part I — Socio-Economic Transformations</a:t>
            </a:r>
            <a:r>
              <a:rPr lang="en-US" sz="1250" dirty="0"/>
              <a:t/>
            </a:r>
            <a:br>
              <a:rPr lang="en-US" sz="1250" dirty="0"/>
            </a:br>
            <a:r>
              <a:rPr lang="en-US" sz="1250" dirty="0"/>
              <a:t>Chapter 3) Inequality and Social Progress </a:t>
            </a:r>
            <a:br>
              <a:rPr lang="en-US" sz="1250" dirty="0"/>
            </a:br>
            <a:r>
              <a:rPr lang="en-US" sz="1250" dirty="0"/>
              <a:t>Chapter 4) Economic Growth, Human Development and Planetary Welfare</a:t>
            </a:r>
            <a:br>
              <a:rPr lang="en-US" sz="1250" dirty="0"/>
            </a:br>
            <a:r>
              <a:rPr lang="en-US" sz="1250" dirty="0"/>
              <a:t>Chapter 5) Cities </a:t>
            </a:r>
            <a:br>
              <a:rPr lang="en-US" sz="1250" dirty="0"/>
            </a:br>
            <a:r>
              <a:rPr lang="en-US" sz="1250" dirty="0"/>
              <a:t>Chapter 6) Markets, Finance and Corporations</a:t>
            </a:r>
            <a:br>
              <a:rPr lang="en-US" sz="1250" dirty="0"/>
            </a:br>
            <a:r>
              <a:rPr lang="en-US" sz="1250" dirty="0"/>
              <a:t>Chapter 7) The Future of Work: Good Jobs for All?</a:t>
            </a:r>
            <a:br>
              <a:rPr lang="en-US" sz="1250" dirty="0"/>
            </a:br>
            <a:r>
              <a:rPr lang="en-US" sz="1250" dirty="0"/>
              <a:t>Chapter 8) Social Justice, Well-Being and Economic Organization</a:t>
            </a:r>
            <a:br>
              <a:rPr lang="en-US" sz="1250" dirty="0"/>
            </a:br>
            <a:r>
              <a:rPr lang="en-US" sz="1250" dirty="0"/>
              <a:t/>
            </a:r>
            <a:br>
              <a:rPr lang="en-US" sz="1250" dirty="0"/>
            </a:br>
            <a:r>
              <a:rPr lang="en-US" sz="1250" b="1" dirty="0"/>
              <a:t>Part II — Political Regulation, Governance and Societal Transformations</a:t>
            </a:r>
            <a:r>
              <a:rPr lang="en-US" sz="1250" dirty="0"/>
              <a:t/>
            </a:r>
            <a:br>
              <a:rPr lang="en-US" sz="1250" dirty="0"/>
            </a:br>
            <a:r>
              <a:rPr lang="en-US" sz="1250" dirty="0"/>
              <a:t>Chapter 9) The Paradoxes of Democracy and the Rule of Law</a:t>
            </a:r>
            <a:br>
              <a:rPr lang="en-US" sz="1250" dirty="0"/>
            </a:br>
            <a:r>
              <a:rPr lang="en-US" sz="1250" dirty="0"/>
              <a:t>Chapter 10) Violence, Wars, Peace, Security</a:t>
            </a:r>
            <a:br>
              <a:rPr lang="en-US" sz="1250" dirty="0"/>
            </a:br>
            <a:r>
              <a:rPr lang="en-US" sz="1250" dirty="0"/>
              <a:t>Chapter 11) Supranational Organizations and Technologies of Governance</a:t>
            </a:r>
            <a:br>
              <a:rPr lang="en-US" sz="1250" dirty="0"/>
            </a:br>
            <a:r>
              <a:rPr lang="en-US" sz="1250" dirty="0"/>
              <a:t>Chapter 12) Governing Capital, Labor and Nature in a Changing World</a:t>
            </a:r>
            <a:br>
              <a:rPr lang="en-US" sz="1250" dirty="0"/>
            </a:br>
            <a:r>
              <a:rPr lang="en-US" sz="1250" dirty="0"/>
              <a:t>Chapter 13) Media and Communications</a:t>
            </a:r>
            <a:br>
              <a:rPr lang="en-US" sz="1250" dirty="0"/>
            </a:br>
            <a:r>
              <a:rPr lang="en-US" sz="1250" dirty="0"/>
              <a:t>Chapter 14) Perspectives for Democracy and Equality</a:t>
            </a:r>
            <a:r>
              <a:rPr lang="en-US" sz="1200" dirty="0"/>
              <a:t/>
            </a:r>
            <a:br>
              <a:rPr lang="en-US" sz="1200" dirty="0"/>
            </a:br>
            <a:r>
              <a:rPr lang="en-US" sz="1200" dirty="0"/>
              <a:t/>
            </a:r>
            <a:br>
              <a:rPr lang="en-US" sz="1200" dirty="0"/>
            </a:br>
            <a:endParaRPr lang="en-US" sz="1200" dirty="0"/>
          </a:p>
        </p:txBody>
      </p:sp>
      <p:sp>
        <p:nvSpPr>
          <p:cNvPr id="4" name="Espace réservé de la date 3"/>
          <p:cNvSpPr>
            <a:spLocks noGrp="1"/>
          </p:cNvSpPr>
          <p:nvPr>
            <p:ph type="dt" sz="half" idx="10"/>
          </p:nvPr>
        </p:nvSpPr>
        <p:spPr/>
        <p:txBody>
          <a:bodyPr/>
          <a:lstStyle/>
          <a:p>
            <a:r>
              <a:rPr lang="fr-FR"/>
              <a:t>9/2016</a:t>
            </a:r>
            <a:endParaRPr lang="en-US" dirty="0"/>
          </a:p>
        </p:txBody>
      </p:sp>
      <p:sp>
        <p:nvSpPr>
          <p:cNvPr id="5" name="Espace réservé du pied de page 4"/>
          <p:cNvSpPr>
            <a:spLocks noGrp="1"/>
          </p:cNvSpPr>
          <p:nvPr>
            <p:ph type="ftr" sz="quarter" idx="11"/>
          </p:nvPr>
        </p:nvSpPr>
        <p:spPr/>
        <p:txBody>
          <a:bodyPr/>
          <a:lstStyle/>
          <a:p>
            <a:r>
              <a:rPr lang="en-US"/>
              <a:t>IPSP - First Draft</a:t>
            </a:r>
            <a:endParaRPr lang="en-US" dirty="0"/>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2</a:t>
            </a:fld>
            <a:endParaRPr lang="en-US" dirty="0"/>
          </a:p>
        </p:txBody>
      </p:sp>
      <p:sp>
        <p:nvSpPr>
          <p:cNvPr id="7" name="Espace réservé du contenu 2"/>
          <p:cNvSpPr txBox="1">
            <a:spLocks/>
          </p:cNvSpPr>
          <p:nvPr/>
        </p:nvSpPr>
        <p:spPr>
          <a:xfrm>
            <a:off x="4860032" y="2708920"/>
            <a:ext cx="4042792" cy="32403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50" b="1" dirty="0"/>
              <a:t>Part III — Transformations in Values, Norms, Cultures</a:t>
            </a:r>
            <a:r>
              <a:rPr lang="en-US" sz="1250" dirty="0"/>
              <a:t/>
            </a:r>
            <a:br>
              <a:rPr lang="en-US" sz="1250" dirty="0"/>
            </a:br>
            <a:r>
              <a:rPr lang="en-US" sz="1250" dirty="0"/>
              <a:t>Chapter 15) Social Progress and Cultural Change</a:t>
            </a:r>
            <a:br>
              <a:rPr lang="en-US" sz="1250" dirty="0"/>
            </a:br>
            <a:r>
              <a:rPr lang="en-US" sz="1250" dirty="0"/>
              <a:t>Chapter 16) Religious Communities, Ideas and Practices</a:t>
            </a:r>
            <a:br>
              <a:rPr lang="en-US" sz="1250" dirty="0"/>
            </a:br>
            <a:r>
              <a:rPr lang="en-US" sz="1250" dirty="0"/>
              <a:t>Chapter 17) The Pluralization of Families</a:t>
            </a:r>
            <a:br>
              <a:rPr lang="en-US" sz="1250" dirty="0"/>
            </a:br>
            <a:r>
              <a:rPr lang="en-US" sz="1250" dirty="0"/>
              <a:t>Chapter 18) Global Health and The Changing Contours of Human Life</a:t>
            </a:r>
            <a:br>
              <a:rPr lang="en-US" sz="1250" dirty="0"/>
            </a:br>
            <a:r>
              <a:rPr lang="en-US" sz="1250" dirty="0"/>
              <a:t>Chapter 19) How Can Education Promote Social Progress?</a:t>
            </a:r>
            <a:br>
              <a:rPr lang="en-US" sz="1250" dirty="0"/>
            </a:br>
            <a:r>
              <a:rPr lang="en-US" sz="1250" dirty="0"/>
              <a:t>Chapter 20) Belonging and Solidarity</a:t>
            </a:r>
            <a:br>
              <a:rPr lang="en-US" sz="1250" dirty="0"/>
            </a:br>
            <a:r>
              <a:rPr lang="en-US" sz="1250" dirty="0"/>
              <a:t/>
            </a:r>
            <a:br>
              <a:rPr lang="en-US" sz="1250" dirty="0"/>
            </a:br>
            <a:r>
              <a:rPr lang="en-US" sz="1250" b="1" dirty="0"/>
              <a:t>Concluding Chapters</a:t>
            </a:r>
            <a:r>
              <a:rPr lang="en-US" sz="1250" dirty="0"/>
              <a:t/>
            </a:r>
            <a:br>
              <a:rPr lang="en-US" sz="1250" dirty="0"/>
            </a:br>
            <a:r>
              <a:rPr lang="en-US" sz="1250" dirty="0"/>
              <a:t>Chapter 21) The Multiple Directions of Social Progress</a:t>
            </a:r>
            <a:br>
              <a:rPr lang="en-US" sz="1250" dirty="0"/>
            </a:br>
            <a:r>
              <a:rPr lang="en-US" sz="1250" dirty="0"/>
              <a:t>Chapter 22) The Contributions of Social Sciences to Policy and Institutional Change</a:t>
            </a:r>
          </a:p>
        </p:txBody>
      </p:sp>
    </p:spTree>
    <p:extLst>
      <p:ext uri="{BB962C8B-B14F-4D97-AF65-F5344CB8AC3E}">
        <p14:creationId xmlns:p14="http://schemas.microsoft.com/office/powerpoint/2010/main" val="37900497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err="1" smtClean="0"/>
              <a:t>Ch</a:t>
            </a:r>
            <a:r>
              <a:rPr lang="en-US" dirty="0" smtClean="0"/>
              <a:t> 8 </a:t>
            </a:r>
            <a:r>
              <a:rPr lang="en-US" b="1" dirty="0"/>
              <a:t>Social justice, well-being and economic </a:t>
            </a:r>
            <a:r>
              <a:rPr lang="en-US" b="1" dirty="0" err="1"/>
              <a:t>organisation</a:t>
            </a:r>
            <a:endParaRPr lang="en-US" dirty="0"/>
          </a:p>
        </p:txBody>
      </p:sp>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20</a:t>
            </a:fld>
            <a:endParaRPr lang="en-US"/>
          </a:p>
        </p:txBody>
      </p:sp>
      <p:sp>
        <p:nvSpPr>
          <p:cNvPr id="8" name="Espace réservé du contenu 7"/>
          <p:cNvSpPr>
            <a:spLocks noGrp="1"/>
          </p:cNvSpPr>
          <p:nvPr>
            <p:ph idx="1"/>
          </p:nvPr>
        </p:nvSpPr>
        <p:spPr>
          <a:xfrm>
            <a:off x="457200" y="1600200"/>
            <a:ext cx="8229600" cy="4781128"/>
          </a:xfrm>
        </p:spPr>
        <p:txBody>
          <a:bodyPr>
            <a:normAutofit fontScale="70000" lnSpcReduction="20000"/>
          </a:bodyPr>
          <a:lstStyle/>
          <a:p>
            <a:pPr marL="0" indent="0">
              <a:buNone/>
            </a:pPr>
            <a:r>
              <a:rPr lang="es-ES" b="1" dirty="0"/>
              <a:t>Social </a:t>
            </a:r>
            <a:r>
              <a:rPr lang="es-ES" b="1" dirty="0" err="1"/>
              <a:t>justice</a:t>
            </a:r>
            <a:r>
              <a:rPr lang="es-ES" b="1" dirty="0"/>
              <a:t> and </a:t>
            </a:r>
            <a:r>
              <a:rPr lang="es-ES" b="1" dirty="0" err="1"/>
              <a:t>wellbeing</a:t>
            </a:r>
            <a:r>
              <a:rPr lang="es-ES" b="1" dirty="0"/>
              <a:t> are </a:t>
            </a:r>
            <a:r>
              <a:rPr lang="es-ES" b="1" dirty="0" err="1"/>
              <a:t>linked</a:t>
            </a:r>
            <a:r>
              <a:rPr lang="es-ES" b="1" dirty="0"/>
              <a:t> </a:t>
            </a:r>
            <a:r>
              <a:rPr lang="es-ES" b="1" dirty="0" err="1"/>
              <a:t>with</a:t>
            </a:r>
            <a:r>
              <a:rPr lang="es-ES" b="1" dirty="0"/>
              <a:t> </a:t>
            </a:r>
            <a:r>
              <a:rPr lang="es-ES" b="1" dirty="0" err="1"/>
              <a:t>technological</a:t>
            </a:r>
            <a:r>
              <a:rPr lang="es-ES" b="1" dirty="0"/>
              <a:t> </a:t>
            </a:r>
            <a:r>
              <a:rPr lang="es-ES" b="1" dirty="0" err="1"/>
              <a:t>innovation</a:t>
            </a:r>
            <a:endParaRPr lang="es-ES" b="1" dirty="0"/>
          </a:p>
          <a:p>
            <a:r>
              <a:rPr lang="es-ES" dirty="0" err="1"/>
              <a:t>Average</a:t>
            </a:r>
            <a:r>
              <a:rPr lang="es-ES" dirty="0"/>
              <a:t> material </a:t>
            </a:r>
            <a:r>
              <a:rPr lang="es-ES" dirty="0" err="1"/>
              <a:t>wellbeing</a:t>
            </a:r>
            <a:r>
              <a:rPr lang="es-ES" dirty="0"/>
              <a:t> </a:t>
            </a:r>
            <a:r>
              <a:rPr lang="es-ES" dirty="0" err="1"/>
              <a:t>depends</a:t>
            </a:r>
            <a:r>
              <a:rPr lang="es-ES" dirty="0"/>
              <a:t> </a:t>
            </a:r>
            <a:r>
              <a:rPr lang="es-ES" dirty="0" err="1"/>
              <a:t>on</a:t>
            </a:r>
            <a:r>
              <a:rPr lang="es-ES" dirty="0"/>
              <a:t> </a:t>
            </a:r>
            <a:r>
              <a:rPr lang="es-ES" dirty="0" err="1"/>
              <a:t>innovation</a:t>
            </a:r>
            <a:r>
              <a:rPr lang="es-ES" dirty="0"/>
              <a:t>.</a:t>
            </a:r>
          </a:p>
          <a:p>
            <a:r>
              <a:rPr lang="es-ES" dirty="0"/>
              <a:t>Social </a:t>
            </a:r>
            <a:r>
              <a:rPr lang="es-ES" dirty="0" err="1"/>
              <a:t>justice</a:t>
            </a:r>
            <a:r>
              <a:rPr lang="es-ES" dirty="0"/>
              <a:t> </a:t>
            </a:r>
            <a:r>
              <a:rPr lang="es-ES" dirty="0" err="1"/>
              <a:t>concerns</a:t>
            </a:r>
            <a:r>
              <a:rPr lang="es-ES" dirty="0"/>
              <a:t> </a:t>
            </a:r>
            <a:r>
              <a:rPr lang="es-ES" dirty="0" err="1"/>
              <a:t>the</a:t>
            </a:r>
            <a:r>
              <a:rPr lang="es-ES" dirty="0"/>
              <a:t> </a:t>
            </a:r>
            <a:r>
              <a:rPr lang="es-ES" dirty="0" err="1"/>
              <a:t>distribution</a:t>
            </a:r>
            <a:r>
              <a:rPr lang="es-ES" dirty="0"/>
              <a:t> of </a:t>
            </a:r>
            <a:r>
              <a:rPr lang="es-ES" dirty="0" err="1"/>
              <a:t>wellbeing</a:t>
            </a:r>
            <a:r>
              <a:rPr lang="es-ES" dirty="0"/>
              <a:t> and </a:t>
            </a:r>
            <a:r>
              <a:rPr lang="es-ES" dirty="0" err="1"/>
              <a:t>fairness</a:t>
            </a:r>
            <a:r>
              <a:rPr lang="es-ES" dirty="0"/>
              <a:t> in </a:t>
            </a:r>
            <a:r>
              <a:rPr lang="es-ES" dirty="0" err="1"/>
              <a:t>access</a:t>
            </a:r>
            <a:r>
              <a:rPr lang="es-ES" dirty="0"/>
              <a:t> to </a:t>
            </a:r>
            <a:r>
              <a:rPr lang="es-ES" dirty="0" err="1"/>
              <a:t>resources</a:t>
            </a:r>
            <a:r>
              <a:rPr lang="es-ES" dirty="0"/>
              <a:t>.</a:t>
            </a:r>
          </a:p>
          <a:p>
            <a:r>
              <a:rPr lang="es-ES" dirty="0"/>
              <a:t>Non-material </a:t>
            </a:r>
            <a:r>
              <a:rPr lang="es-ES" dirty="0" err="1"/>
              <a:t>components</a:t>
            </a:r>
            <a:r>
              <a:rPr lang="es-ES" dirty="0"/>
              <a:t> of </a:t>
            </a:r>
            <a:r>
              <a:rPr lang="es-ES" dirty="0" err="1"/>
              <a:t>wellbeing</a:t>
            </a:r>
            <a:r>
              <a:rPr lang="es-ES" dirty="0"/>
              <a:t> and social </a:t>
            </a:r>
            <a:r>
              <a:rPr lang="es-ES" dirty="0" err="1"/>
              <a:t>justice</a:t>
            </a:r>
            <a:r>
              <a:rPr lang="es-ES" dirty="0"/>
              <a:t> </a:t>
            </a:r>
            <a:r>
              <a:rPr lang="es-ES" dirty="0" err="1"/>
              <a:t>matter</a:t>
            </a:r>
            <a:r>
              <a:rPr lang="es-ES" dirty="0"/>
              <a:t>.</a:t>
            </a:r>
          </a:p>
          <a:p>
            <a:pPr marL="0" indent="0">
              <a:buNone/>
            </a:pPr>
            <a:r>
              <a:rPr lang="es-ES" b="1" dirty="0" err="1"/>
              <a:t>Globalization</a:t>
            </a:r>
            <a:r>
              <a:rPr lang="es-ES" b="1" dirty="0"/>
              <a:t> </a:t>
            </a:r>
            <a:r>
              <a:rPr lang="es-ES" b="1" dirty="0" err="1"/>
              <a:t>challenges</a:t>
            </a:r>
            <a:r>
              <a:rPr lang="es-ES" b="1" dirty="0"/>
              <a:t> </a:t>
            </a:r>
            <a:r>
              <a:rPr lang="es-ES" b="1" dirty="0" err="1"/>
              <a:t>the</a:t>
            </a:r>
            <a:r>
              <a:rPr lang="es-ES" b="1" dirty="0"/>
              <a:t> </a:t>
            </a:r>
            <a:r>
              <a:rPr lang="es-ES" b="1" dirty="0" err="1"/>
              <a:t>way</a:t>
            </a:r>
            <a:r>
              <a:rPr lang="es-ES" b="1" dirty="0"/>
              <a:t> socio-</a:t>
            </a:r>
            <a:r>
              <a:rPr lang="es-ES" b="1" dirty="0" err="1"/>
              <a:t>economic</a:t>
            </a:r>
            <a:r>
              <a:rPr lang="es-ES" b="1" dirty="0"/>
              <a:t> </a:t>
            </a:r>
            <a:r>
              <a:rPr lang="es-ES" b="1" dirty="0" err="1"/>
              <a:t>institutions</a:t>
            </a:r>
            <a:r>
              <a:rPr lang="es-ES" b="1" dirty="0"/>
              <a:t> </a:t>
            </a:r>
            <a:r>
              <a:rPr lang="es-ES" b="1" dirty="0" err="1"/>
              <a:t>regulate</a:t>
            </a:r>
            <a:r>
              <a:rPr lang="es-ES" b="1" dirty="0"/>
              <a:t> social </a:t>
            </a:r>
            <a:r>
              <a:rPr lang="es-ES" b="1" dirty="0" err="1"/>
              <a:t>justice</a:t>
            </a:r>
            <a:r>
              <a:rPr lang="es-ES" b="1" dirty="0"/>
              <a:t> and </a:t>
            </a:r>
            <a:r>
              <a:rPr lang="es-ES" b="1" dirty="0" err="1"/>
              <a:t>wellbeing</a:t>
            </a:r>
            <a:endParaRPr lang="es-ES" b="1" dirty="0"/>
          </a:p>
          <a:p>
            <a:pPr lvl="0"/>
            <a:r>
              <a:rPr lang="en-US" dirty="0"/>
              <a:t>Previous phase of globalization: Capitalism and democracy successful in Western nations for both wellbeing and social justice.</a:t>
            </a:r>
            <a:endParaRPr lang="es-ES" dirty="0"/>
          </a:p>
          <a:p>
            <a:pPr lvl="0"/>
            <a:r>
              <a:rPr lang="en-US" dirty="0"/>
              <a:t>Current phase of globalization: Opportunities for the South, though wellbeing &amp; social justice are not guaranteed. This threatens equality in the North. </a:t>
            </a:r>
            <a:endParaRPr lang="es-ES" dirty="0"/>
          </a:p>
          <a:p>
            <a:pPr lvl="0"/>
            <a:r>
              <a:rPr lang="es-ES" dirty="0" err="1"/>
              <a:t>Dangers</a:t>
            </a:r>
            <a:r>
              <a:rPr lang="es-ES" dirty="0"/>
              <a:t> </a:t>
            </a:r>
            <a:r>
              <a:rPr lang="es-ES" dirty="0" err="1"/>
              <a:t>from</a:t>
            </a:r>
            <a:r>
              <a:rPr lang="es-ES" dirty="0"/>
              <a:t> “</a:t>
            </a:r>
            <a:r>
              <a:rPr lang="es-ES" dirty="0" err="1"/>
              <a:t>malaise</a:t>
            </a:r>
            <a:r>
              <a:rPr lang="es-ES" dirty="0"/>
              <a:t> of </a:t>
            </a:r>
            <a:r>
              <a:rPr lang="es-ES" dirty="0" err="1"/>
              <a:t>globalisation</a:t>
            </a:r>
            <a:r>
              <a:rPr lang="es-ES" dirty="0"/>
              <a:t>” (</a:t>
            </a:r>
            <a:r>
              <a:rPr lang="es-ES" dirty="0" err="1"/>
              <a:t>Polanyi</a:t>
            </a:r>
            <a:r>
              <a:rPr lang="es-ES" dirty="0"/>
              <a:t>, 1944). </a:t>
            </a:r>
            <a:r>
              <a:rPr lang="en-US" dirty="0"/>
              <a:t>Need to create a new balance between efficiency and social justice within new models of </a:t>
            </a:r>
            <a:r>
              <a:rPr lang="en-US" i="1" dirty="0"/>
              <a:t>social states</a:t>
            </a:r>
            <a:r>
              <a:rPr lang="en-US" dirty="0" smtClean="0"/>
              <a:t>.</a:t>
            </a:r>
            <a:endParaRPr lang="es-ES" sz="4800" b="1" dirty="0"/>
          </a:p>
        </p:txBody>
      </p:sp>
    </p:spTree>
    <p:extLst>
      <p:ext uri="{BB962C8B-B14F-4D97-AF65-F5344CB8AC3E}">
        <p14:creationId xmlns:p14="http://schemas.microsoft.com/office/powerpoint/2010/main" val="16425418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err="1" smtClean="0"/>
              <a:t>Ch</a:t>
            </a:r>
            <a:r>
              <a:rPr lang="en-US" dirty="0" smtClean="0"/>
              <a:t> 8, Recommendations</a:t>
            </a:r>
            <a:endParaRPr lang="en-US" dirty="0"/>
          </a:p>
        </p:txBody>
      </p:sp>
      <p:sp>
        <p:nvSpPr>
          <p:cNvPr id="3" name="Espace réservé du contenu 2"/>
          <p:cNvSpPr>
            <a:spLocks noGrp="1"/>
          </p:cNvSpPr>
          <p:nvPr>
            <p:ph idx="1"/>
          </p:nvPr>
        </p:nvSpPr>
        <p:spPr/>
        <p:txBody>
          <a:bodyPr>
            <a:normAutofit fontScale="70000" lnSpcReduction="20000"/>
          </a:bodyPr>
          <a:lstStyle/>
          <a:p>
            <a:pPr marL="0" lvl="0" indent="0">
              <a:buNone/>
            </a:pPr>
            <a:r>
              <a:rPr lang="en-US" sz="4400" b="1" dirty="0"/>
              <a:t>1) Social equality as development strategy</a:t>
            </a:r>
            <a:endParaRPr lang="es-ES" sz="4400" b="1" dirty="0"/>
          </a:p>
          <a:p>
            <a:pPr marL="0" indent="0">
              <a:buNone/>
            </a:pPr>
            <a:r>
              <a:rPr lang="en-US" dirty="0"/>
              <a:t>a) Wage compression; b) Quality universal services; c) Income support not linked to formal employment; d) Increased fiscal capacity</a:t>
            </a:r>
            <a:endParaRPr lang="es-ES" dirty="0"/>
          </a:p>
          <a:p>
            <a:pPr marL="0" indent="0">
              <a:buNone/>
            </a:pPr>
            <a:r>
              <a:rPr lang="en-US" sz="4400" b="1" dirty="0"/>
              <a:t>2) Rethink governance of corporations</a:t>
            </a:r>
          </a:p>
          <a:p>
            <a:pPr marL="0" indent="0">
              <a:buNone/>
            </a:pPr>
            <a:r>
              <a:rPr lang="en-US" dirty="0"/>
              <a:t>a) Ownership; b) Stakeholders inclusion; c) Engagement of civil society and consumers.</a:t>
            </a:r>
            <a:endParaRPr lang="es-ES" dirty="0"/>
          </a:p>
          <a:p>
            <a:pPr marL="0" indent="0">
              <a:buNone/>
            </a:pPr>
            <a:r>
              <a:rPr lang="en-US" sz="4400" b="1" dirty="0"/>
              <a:t>3) Basic global taxation system </a:t>
            </a:r>
          </a:p>
          <a:p>
            <a:pPr marL="0" indent="0">
              <a:buNone/>
            </a:pPr>
            <a:r>
              <a:rPr lang="en-US" dirty="0"/>
              <a:t>a) Tax global capital mobility; b) Tax activities that generate global externalities)</a:t>
            </a:r>
            <a:endParaRPr lang="es-ES" dirty="0"/>
          </a:p>
          <a:p>
            <a:pPr marL="0" indent="0">
              <a:buNone/>
            </a:pPr>
            <a:r>
              <a:rPr lang="en-US" sz="4400" b="1" dirty="0"/>
              <a:t>4) Global system of redistribution </a:t>
            </a:r>
            <a:endParaRPr lang="es-ES" sz="4400" b="1" dirty="0"/>
          </a:p>
          <a:p>
            <a:pPr marL="0" indent="0">
              <a:buNone/>
            </a:pPr>
            <a:r>
              <a:rPr lang="en-US" dirty="0"/>
              <a:t>a) Universal global basic income; b) Migration fund; c) First elements of global citizenship</a:t>
            </a:r>
            <a:endParaRPr lang="es-ES" dirty="0"/>
          </a:p>
          <a:p>
            <a:pPr marL="0" indent="0">
              <a:buNone/>
            </a:pPr>
            <a:endParaRPr lang="en-US" dirty="0"/>
          </a:p>
        </p:txBody>
      </p:sp>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21</a:t>
            </a:fld>
            <a:endParaRPr lang="en-US"/>
          </a:p>
        </p:txBody>
      </p:sp>
    </p:spTree>
    <p:extLst>
      <p:ext uri="{BB962C8B-B14F-4D97-AF65-F5344CB8AC3E}">
        <p14:creationId xmlns:p14="http://schemas.microsoft.com/office/powerpoint/2010/main" val="6999151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err="1" smtClean="0"/>
              <a:t>Ch</a:t>
            </a:r>
            <a:r>
              <a:rPr lang="en-US" dirty="0" smtClean="0"/>
              <a:t> 9: </a:t>
            </a:r>
            <a:r>
              <a:rPr lang="en-US" dirty="0"/>
              <a:t>Paradoxes of democracy and the rule of </a:t>
            </a:r>
            <a:r>
              <a:rPr lang="en-US" dirty="0" smtClean="0"/>
              <a:t>law</a:t>
            </a:r>
            <a:endParaRPr lang="en-US" dirty="0"/>
          </a:p>
        </p:txBody>
      </p:sp>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22</a:t>
            </a:fld>
            <a:endParaRPr lang="en-US"/>
          </a:p>
        </p:txBody>
      </p:sp>
      <p:sp>
        <p:nvSpPr>
          <p:cNvPr id="7" name="Segnaposto contenuto 2"/>
          <p:cNvSpPr>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smtClean="0"/>
              <a:t>Needs to adapt thinking about democracy and rule of law to three main shifts in power:</a:t>
            </a:r>
          </a:p>
          <a:p>
            <a:pPr marL="0" indent="0">
              <a:buNone/>
            </a:pPr>
            <a:endParaRPr lang="en-US" dirty="0" smtClean="0"/>
          </a:p>
          <a:p>
            <a:r>
              <a:rPr lang="en-US" dirty="0" smtClean="0"/>
              <a:t>Shifts from politics to the market</a:t>
            </a:r>
          </a:p>
          <a:p>
            <a:pPr marL="0" indent="0">
              <a:buNone/>
            </a:pPr>
            <a:endParaRPr lang="en-US" dirty="0" smtClean="0"/>
          </a:p>
          <a:p>
            <a:r>
              <a:rPr lang="en-US" dirty="0" smtClean="0"/>
              <a:t>Shifts from nation state to different territorialities</a:t>
            </a:r>
          </a:p>
          <a:p>
            <a:pPr marL="0" indent="0">
              <a:buNone/>
            </a:pPr>
            <a:r>
              <a:rPr lang="en-US" dirty="0" smtClean="0"/>
              <a:t> </a:t>
            </a:r>
          </a:p>
          <a:p>
            <a:r>
              <a:rPr lang="en-US" dirty="0" smtClean="0"/>
              <a:t>Shifts from parties/parliamentary to social movements’ forms of accountability</a:t>
            </a:r>
          </a:p>
          <a:p>
            <a:endParaRPr lang="en-US" dirty="0"/>
          </a:p>
        </p:txBody>
      </p:sp>
    </p:spTree>
    <p:extLst>
      <p:ext uri="{BB962C8B-B14F-4D97-AF65-F5344CB8AC3E}">
        <p14:creationId xmlns:p14="http://schemas.microsoft.com/office/powerpoint/2010/main" val="23552300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23</a:t>
            </a:fld>
            <a:endParaRPr lang="en-US"/>
          </a:p>
        </p:txBody>
      </p:sp>
      <p:sp>
        <p:nvSpPr>
          <p:cNvPr id="7" name="Segnaposto contenuto 2"/>
          <p:cNvSpPr>
            <a:spLocks noGrp="1"/>
          </p:cNvSpPr>
          <p:nvPr>
            <p:ph idx="1"/>
          </p:nvPr>
        </p:nvSpPr>
        <p:spPr>
          <a:xfrm>
            <a:off x="457200" y="1600200"/>
            <a:ext cx="8229600" cy="4853136"/>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smtClean="0"/>
              <a:t>Taking into account those shifts, there is the need to re-thinking democracy and the rule of law by:</a:t>
            </a:r>
          </a:p>
          <a:p>
            <a:r>
              <a:rPr lang="en-US" dirty="0" smtClean="0"/>
              <a:t>Increasing political capacity to steer the markets (e.g., re-regulating the global financial market, reasserting </a:t>
            </a:r>
            <a:r>
              <a:rPr lang="en-US" dirty="0" err="1" smtClean="0"/>
              <a:t>labour</a:t>
            </a:r>
            <a:r>
              <a:rPr lang="en-US" dirty="0" smtClean="0"/>
              <a:t> and social rights; developing conceptions of the commons and ‘</a:t>
            </a:r>
            <a:r>
              <a:rPr lang="en-US" dirty="0" err="1" smtClean="0"/>
              <a:t>commonification</a:t>
            </a:r>
            <a:r>
              <a:rPr lang="en-US" dirty="0" smtClean="0"/>
              <a:t>’)</a:t>
            </a:r>
          </a:p>
          <a:p>
            <a:r>
              <a:rPr lang="en-US" dirty="0" smtClean="0"/>
              <a:t>Broadening the conception of citizenship rights and democratic accountability (e.g., recognizing rights including political rights, at sub-national and supranational levels; creating channels of accountability at global level)</a:t>
            </a:r>
          </a:p>
          <a:p>
            <a:r>
              <a:rPr lang="en-US" dirty="0" smtClean="0"/>
              <a:t>Allowing for expression of citizens beyond representative democracy (e.g. empowering grassroots  citizens’ initiatives  in the process of deepening democracy; protecting and creating spaces for dissent; creating opportunities for social accountability ‘from below’; galvanizing the opportunities opened by new technologies)</a:t>
            </a:r>
            <a:endParaRPr lang="en-US" dirty="0"/>
          </a:p>
        </p:txBody>
      </p:sp>
      <p:sp>
        <p:nvSpPr>
          <p:cNvPr id="8" name="Titolo 1"/>
          <p:cNvSpPr>
            <a:spLocks noGrp="1"/>
          </p:cNvSpPr>
          <p:nvPr>
            <p:ph type="title"/>
          </p:nvPr>
        </p:nvSpPr>
        <p:spPr>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t>Challenges and opportunities: What needs to be done?</a:t>
            </a:r>
            <a:endParaRPr lang="en-US" dirty="0"/>
          </a:p>
        </p:txBody>
      </p:sp>
    </p:spTree>
    <p:extLst>
      <p:ext uri="{BB962C8B-B14F-4D97-AF65-F5344CB8AC3E}">
        <p14:creationId xmlns:p14="http://schemas.microsoft.com/office/powerpoint/2010/main" val="4102050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24</a:t>
            </a:fld>
            <a:endParaRPr lang="en-US"/>
          </a:p>
        </p:txBody>
      </p:sp>
      <p:sp>
        <p:nvSpPr>
          <p:cNvPr id="7" name="Title 1"/>
          <p:cNvSpPr>
            <a:spLocks noGrp="1"/>
          </p:cNvSpPr>
          <p:nvPr>
            <p:ph type="title"/>
          </p:nvPr>
        </p:nvSpPr>
        <p:spPr/>
        <p:txBody>
          <a:bodyPr>
            <a:normAutofit fontScale="90000"/>
          </a:bodyPr>
          <a:lstStyle/>
          <a:p>
            <a:r>
              <a:rPr lang="en-US" sz="3600" b="1" dirty="0"/>
              <a:t>Chapter 10: Violence, wars, peace, security</a:t>
            </a:r>
            <a:br>
              <a:rPr lang="en-US" sz="3600" b="1" dirty="0"/>
            </a:br>
            <a:r>
              <a:rPr lang="en-US" sz="2200" dirty="0" smtClean="0"/>
              <a:t>In </a:t>
            </a:r>
            <a:r>
              <a:rPr lang="en-US" sz="2200" dirty="0"/>
              <a:t>all cases, looking for trends, noting </a:t>
            </a:r>
            <a:r>
              <a:rPr lang="en-US" sz="2200" dirty="0" smtClean="0"/>
              <a:t>variations, </a:t>
            </a:r>
            <a:r>
              <a:rPr lang="en-US" sz="2200" dirty="0"/>
              <a:t>possible explanations </a:t>
            </a:r>
          </a:p>
        </p:txBody>
      </p:sp>
      <p:sp>
        <p:nvSpPr>
          <p:cNvPr id="8" name="Subtitle 2"/>
          <p:cNvSpPr>
            <a:spLocks noGrp="1"/>
          </p:cNvSpPr>
          <p:nvPr>
            <p:ph idx="1"/>
          </p:nvPr>
        </p:nvSpPr>
        <p:spPr/>
        <p:txBody>
          <a:bodyPr>
            <a:noAutofit/>
          </a:bodyPr>
          <a:lstStyle/>
          <a:p>
            <a:r>
              <a:rPr lang="en-US" sz="1800" dirty="0" smtClean="0">
                <a:solidFill>
                  <a:srgbClr val="000000"/>
                </a:solidFill>
              </a:rPr>
              <a:t>Armed Conflict, Terrorism</a:t>
            </a:r>
            <a:endParaRPr lang="en-US" sz="1800" dirty="0">
              <a:solidFill>
                <a:srgbClr val="000000"/>
              </a:solidFill>
            </a:endParaRPr>
          </a:p>
          <a:p>
            <a:r>
              <a:rPr lang="en-US" sz="1800" dirty="0">
                <a:solidFill>
                  <a:srgbClr val="000000"/>
                </a:solidFill>
              </a:rPr>
              <a:t>One-Sided Violence, Genocide, </a:t>
            </a:r>
            <a:r>
              <a:rPr lang="en-US" sz="1800" dirty="0" smtClean="0">
                <a:solidFill>
                  <a:srgbClr val="000000"/>
                </a:solidFill>
              </a:rPr>
              <a:t>Minorities at Risk</a:t>
            </a:r>
            <a:endParaRPr lang="en-US" sz="1800" dirty="0">
              <a:solidFill>
                <a:srgbClr val="000000"/>
              </a:solidFill>
            </a:endParaRPr>
          </a:p>
          <a:p>
            <a:r>
              <a:rPr lang="en-US" sz="1800" dirty="0">
                <a:solidFill>
                  <a:srgbClr val="000000"/>
                </a:solidFill>
              </a:rPr>
              <a:t>Homicide and Suicide</a:t>
            </a:r>
          </a:p>
          <a:p>
            <a:r>
              <a:rPr lang="en-US" sz="1800" dirty="0">
                <a:solidFill>
                  <a:srgbClr val="000000"/>
                </a:solidFill>
              </a:rPr>
              <a:t>Sexual and gender-based violence</a:t>
            </a:r>
          </a:p>
          <a:p>
            <a:r>
              <a:rPr lang="en-US" sz="1800" dirty="0">
                <a:solidFill>
                  <a:srgbClr val="000000"/>
                </a:solidFill>
              </a:rPr>
              <a:t>Armaments</a:t>
            </a:r>
          </a:p>
          <a:p>
            <a:pPr marL="0" indent="0">
              <a:buNone/>
            </a:pPr>
            <a:r>
              <a:rPr lang="en-US" sz="1800" dirty="0">
                <a:solidFill>
                  <a:srgbClr val="000000"/>
                </a:solidFill>
              </a:rPr>
              <a:t> </a:t>
            </a:r>
          </a:p>
          <a:p>
            <a:pPr marL="0" indent="0">
              <a:buNone/>
            </a:pPr>
            <a:r>
              <a:rPr lang="en-US" sz="1800" dirty="0">
                <a:solidFill>
                  <a:srgbClr val="000000"/>
                </a:solidFill>
              </a:rPr>
              <a:t> </a:t>
            </a:r>
          </a:p>
          <a:p>
            <a:r>
              <a:rPr lang="en-US" sz="1800" dirty="0">
                <a:solidFill>
                  <a:srgbClr val="000000"/>
                </a:solidFill>
              </a:rPr>
              <a:t>International Peace and Security</a:t>
            </a:r>
          </a:p>
          <a:p>
            <a:r>
              <a:rPr lang="en-US" sz="1800" dirty="0">
                <a:solidFill>
                  <a:srgbClr val="000000"/>
                </a:solidFill>
              </a:rPr>
              <a:t>Disarmament</a:t>
            </a:r>
          </a:p>
          <a:p>
            <a:r>
              <a:rPr lang="en-US" sz="1800" dirty="0">
                <a:solidFill>
                  <a:srgbClr val="000000"/>
                </a:solidFill>
              </a:rPr>
              <a:t>Peacemaking and Mediation</a:t>
            </a:r>
          </a:p>
          <a:p>
            <a:r>
              <a:rPr lang="en-US" sz="1800" dirty="0">
                <a:solidFill>
                  <a:srgbClr val="000000"/>
                </a:solidFill>
              </a:rPr>
              <a:t>Prevention of Genocide and Violent Conflict</a:t>
            </a:r>
          </a:p>
          <a:p>
            <a:r>
              <a:rPr lang="en-US" sz="1800" dirty="0">
                <a:solidFill>
                  <a:srgbClr val="000000"/>
                </a:solidFill>
              </a:rPr>
              <a:t>Peacekeeping, R2P and Civilian Protection</a:t>
            </a:r>
          </a:p>
          <a:p>
            <a:r>
              <a:rPr lang="en-US" sz="1800" dirty="0">
                <a:solidFill>
                  <a:srgbClr val="000000"/>
                </a:solidFill>
              </a:rPr>
              <a:t>Peacebuilding</a:t>
            </a:r>
          </a:p>
          <a:p>
            <a:endParaRPr lang="en-US" sz="1400" dirty="0"/>
          </a:p>
        </p:txBody>
      </p:sp>
    </p:spTree>
    <p:extLst>
      <p:ext uri="{BB962C8B-B14F-4D97-AF65-F5344CB8AC3E}">
        <p14:creationId xmlns:p14="http://schemas.microsoft.com/office/powerpoint/2010/main" val="1465631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25</a:t>
            </a:fld>
            <a:endParaRPr lang="en-US"/>
          </a:p>
        </p:txBody>
      </p:sp>
      <p:sp>
        <p:nvSpPr>
          <p:cNvPr id="7" name="Title 1"/>
          <p:cNvSpPr>
            <a:spLocks noGrp="1"/>
          </p:cNvSpPr>
          <p:nvPr>
            <p:ph type="title"/>
          </p:nvPr>
        </p:nvSpPr>
        <p:spPr/>
        <p:txBody>
          <a:bodyPr/>
          <a:lstStyle/>
          <a:p>
            <a:r>
              <a:rPr lang="en-US" b="1" dirty="0" smtClean="0"/>
              <a:t>Recommendations, Ch. 10</a:t>
            </a:r>
            <a:endParaRPr lang="en-US" dirty="0"/>
          </a:p>
        </p:txBody>
      </p:sp>
      <p:sp>
        <p:nvSpPr>
          <p:cNvPr id="8" name="Content Placeholder 2"/>
          <p:cNvSpPr>
            <a:spLocks noGrp="1"/>
          </p:cNvSpPr>
          <p:nvPr>
            <p:ph idx="1"/>
          </p:nvPr>
        </p:nvSpPr>
        <p:spPr/>
        <p:txBody>
          <a:bodyPr>
            <a:normAutofit/>
          </a:bodyPr>
          <a:lstStyle/>
          <a:p>
            <a:r>
              <a:rPr lang="en-US" dirty="0" smtClean="0"/>
              <a:t>Participatory </a:t>
            </a:r>
            <a:r>
              <a:rPr lang="en-US" dirty="0"/>
              <a:t>and transparent institutions, </a:t>
            </a:r>
          </a:p>
          <a:p>
            <a:pPr lvl="1"/>
            <a:r>
              <a:rPr lang="en-US" dirty="0"/>
              <a:t>Nationally and internationally</a:t>
            </a:r>
          </a:p>
          <a:p>
            <a:r>
              <a:rPr lang="en-US" dirty="0"/>
              <a:t>Functional and legitimate states</a:t>
            </a:r>
          </a:p>
          <a:p>
            <a:r>
              <a:rPr lang="en-US" dirty="0"/>
              <a:t>Inclusive, human rights-based, nonviolent social movements</a:t>
            </a:r>
          </a:p>
          <a:p>
            <a:r>
              <a:rPr lang="en-US" dirty="0"/>
              <a:t>Responsible social media</a:t>
            </a:r>
          </a:p>
          <a:p>
            <a:r>
              <a:rPr lang="en-US" dirty="0"/>
              <a:t>Reduced gender, social, economic inequality</a:t>
            </a:r>
          </a:p>
          <a:p>
            <a:endParaRPr lang="en-US" dirty="0"/>
          </a:p>
          <a:p>
            <a:endParaRPr lang="en-US" dirty="0"/>
          </a:p>
        </p:txBody>
      </p:sp>
    </p:spTree>
    <p:extLst>
      <p:ext uri="{BB962C8B-B14F-4D97-AF65-F5344CB8AC3E}">
        <p14:creationId xmlns:p14="http://schemas.microsoft.com/office/powerpoint/2010/main" val="3574305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err="1" smtClean="0"/>
              <a:t>Ch</a:t>
            </a:r>
            <a:r>
              <a:rPr lang="en-US" dirty="0" smtClean="0"/>
              <a:t> 11 </a:t>
            </a:r>
            <a:r>
              <a:rPr lang="en-US" dirty="0"/>
              <a:t>International Organizations </a:t>
            </a:r>
            <a:br>
              <a:rPr lang="en-US" dirty="0"/>
            </a:br>
            <a:r>
              <a:rPr lang="en-US" dirty="0"/>
              <a:t>and the Technologies of Governance</a:t>
            </a:r>
          </a:p>
        </p:txBody>
      </p:sp>
      <p:sp>
        <p:nvSpPr>
          <p:cNvPr id="3" name="Espace réservé du contenu 2"/>
          <p:cNvSpPr>
            <a:spLocks noGrp="1"/>
          </p:cNvSpPr>
          <p:nvPr>
            <p:ph idx="1"/>
          </p:nvPr>
        </p:nvSpPr>
        <p:spPr>
          <a:xfrm>
            <a:off x="457200" y="1600200"/>
            <a:ext cx="8229600" cy="4781128"/>
          </a:xfrm>
        </p:spPr>
        <p:txBody>
          <a:bodyPr>
            <a:normAutofit fontScale="62500" lnSpcReduction="20000"/>
          </a:bodyPr>
          <a:lstStyle/>
          <a:p>
            <a:pPr marL="457200" indent="-457200">
              <a:buFont typeface="+mj-lt"/>
              <a:buAutoNum type="arabicPeriod"/>
            </a:pPr>
            <a:r>
              <a:rPr lang="en-US" dirty="0"/>
              <a:t>Contributions: International organizations have been instrumental in advancing social progress in key areas such as human rights, migration, health, and protection of the environment. This contribution has been made possible by the emergence of an ecosystem of organizations, that adopt different institutional forms and use varied tools of governance.</a:t>
            </a:r>
          </a:p>
          <a:p>
            <a:pPr marL="0" indent="0">
              <a:buNone/>
            </a:pPr>
            <a:r>
              <a:rPr lang="en-US" dirty="0"/>
              <a:t>However</a:t>
            </a:r>
            <a:r>
              <a:rPr lang="fi-FI" dirty="0"/>
              <a:t> there are Challenges…</a:t>
            </a:r>
            <a:endParaRPr lang="en-US" dirty="0"/>
          </a:p>
          <a:p>
            <a:pPr marL="457200" indent="-457200">
              <a:buFont typeface="+mj-lt"/>
              <a:buAutoNum type="arabicPeriod" startAt="2"/>
            </a:pPr>
            <a:r>
              <a:rPr lang="en-US" dirty="0"/>
              <a:t>We come to know global phenomena in terms of the economic, legal, or technical frames that international organizations apply. These frames may make other ways of knowing invisible, contribute to a culture of elitism that gives greater recognition to the practices of more powerful interests, and further marginalize members of groups that do not have access to resources and technical expertise, and thus may hinder social change.</a:t>
            </a:r>
          </a:p>
          <a:p>
            <a:pPr marL="457200" indent="-457200">
              <a:buFont typeface="+mj-lt"/>
              <a:buAutoNum type="arabicPeriod" startAt="2"/>
            </a:pPr>
            <a:r>
              <a:rPr lang="en-US" dirty="0"/>
              <a:t>While considering more robust accountability, participation, and other reform agendas for international organizations, one should guard against implicit biases (such as asymmetrical relationships of global and local processes and financial interests) stemming from their structures and colonial </a:t>
            </a:r>
            <a:r>
              <a:rPr lang="en-US" dirty="0" smtClean="0"/>
              <a:t>origins</a:t>
            </a:r>
            <a:endParaRPr lang="en-US" dirty="0"/>
          </a:p>
        </p:txBody>
      </p:sp>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26</a:t>
            </a:fld>
            <a:endParaRPr lang="en-US"/>
          </a:p>
        </p:txBody>
      </p:sp>
    </p:spTree>
    <p:extLst>
      <p:ext uri="{BB962C8B-B14F-4D97-AF65-F5344CB8AC3E}">
        <p14:creationId xmlns:p14="http://schemas.microsoft.com/office/powerpoint/2010/main" val="15816192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err="1" smtClean="0"/>
              <a:t>Ch</a:t>
            </a:r>
            <a:r>
              <a:rPr lang="en-US" dirty="0" smtClean="0"/>
              <a:t> 11 Recommendations</a:t>
            </a:r>
            <a:endParaRPr lang="en-US" dirty="0"/>
          </a:p>
        </p:txBody>
      </p:sp>
      <p:sp>
        <p:nvSpPr>
          <p:cNvPr id="3" name="Espace réservé du contenu 2"/>
          <p:cNvSpPr>
            <a:spLocks noGrp="1"/>
          </p:cNvSpPr>
          <p:nvPr>
            <p:ph idx="1"/>
          </p:nvPr>
        </p:nvSpPr>
        <p:spPr/>
        <p:txBody>
          <a:bodyPr>
            <a:normAutofit fontScale="77500" lnSpcReduction="20000"/>
          </a:bodyPr>
          <a:lstStyle/>
          <a:p>
            <a:pPr marL="0" indent="0">
              <a:buNone/>
            </a:pPr>
            <a:r>
              <a:rPr lang="en-US" dirty="0"/>
              <a:t>*Disclaimer: Chapter 11 is also working to uncover the implicit biases of international organizations; thus, our recommendations are not only within the existing ecosystem of international organizations but also </a:t>
            </a:r>
            <a:r>
              <a:rPr lang="en-US" i="1" dirty="0"/>
              <a:t>about</a:t>
            </a:r>
            <a:r>
              <a:rPr lang="en-US" dirty="0"/>
              <a:t> it, and perhaps </a:t>
            </a:r>
            <a:r>
              <a:rPr lang="en-US" i="1" dirty="0"/>
              <a:t>beyond</a:t>
            </a:r>
            <a:r>
              <a:rPr lang="en-US" dirty="0"/>
              <a:t> it.</a:t>
            </a:r>
          </a:p>
          <a:p>
            <a:pPr marL="457200" indent="-457200">
              <a:buFont typeface="+mj-lt"/>
              <a:buAutoNum type="arabicPeriod"/>
            </a:pPr>
            <a:r>
              <a:rPr lang="en-US" dirty="0"/>
              <a:t>Systematize engagement and participation between local and global organizations in their institutional processes</a:t>
            </a:r>
          </a:p>
          <a:p>
            <a:pPr marL="0" indent="0">
              <a:buNone/>
            </a:pPr>
            <a:endParaRPr lang="en-US" dirty="0"/>
          </a:p>
          <a:p>
            <a:pPr marL="457200" indent="-457200">
              <a:buFont typeface="+mj-lt"/>
              <a:buAutoNum type="arabicPeriod"/>
            </a:pPr>
            <a:r>
              <a:rPr lang="en-US" dirty="0"/>
              <a:t>Decouple financial support for international organizations from specific national and private interest-based agendas</a:t>
            </a:r>
          </a:p>
          <a:p>
            <a:pPr marL="0" indent="0">
              <a:buNone/>
            </a:pPr>
            <a:r>
              <a:rPr lang="en-US" dirty="0"/>
              <a:t>And</a:t>
            </a:r>
          </a:p>
          <a:p>
            <a:pPr marL="457200" indent="-457200">
              <a:buFont typeface="+mj-lt"/>
              <a:buAutoNum type="arabicPeriod" startAt="3"/>
            </a:pPr>
            <a:r>
              <a:rPr lang="en-US" dirty="0"/>
              <a:t>in addition, pursue innovative models and structures of funding and financing for international </a:t>
            </a:r>
            <a:r>
              <a:rPr lang="en-US" dirty="0" smtClean="0"/>
              <a:t>organizations</a:t>
            </a:r>
            <a:endParaRPr lang="en-US" dirty="0"/>
          </a:p>
        </p:txBody>
      </p:sp>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27</a:t>
            </a:fld>
            <a:endParaRPr lang="en-US"/>
          </a:p>
        </p:txBody>
      </p:sp>
    </p:spTree>
    <p:extLst>
      <p:ext uri="{BB962C8B-B14F-4D97-AF65-F5344CB8AC3E}">
        <p14:creationId xmlns:p14="http://schemas.microsoft.com/office/powerpoint/2010/main" val="27014054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err="1" smtClean="0"/>
              <a:t>Ch</a:t>
            </a:r>
            <a:r>
              <a:rPr lang="en-US" dirty="0" smtClean="0"/>
              <a:t> 12: Governing </a:t>
            </a:r>
            <a:r>
              <a:rPr lang="en-US" dirty="0"/>
              <a:t>Capital, Labor and Nature in a Changing World </a:t>
            </a:r>
          </a:p>
        </p:txBody>
      </p:sp>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28</a:t>
            </a:fld>
            <a:endParaRPr lang="en-US"/>
          </a:p>
        </p:txBody>
      </p:sp>
      <p:sp>
        <p:nvSpPr>
          <p:cNvPr id="7" name="Content Placeholder 2"/>
          <p:cNvSpPr>
            <a:spLocks noGrp="1"/>
          </p:cNvSpPr>
          <p:nvPr>
            <p:ph idx="1"/>
          </p:nvPr>
        </p:nvSpPr>
        <p:spPr>
          <a:prstGeom prst="rect">
            <a:avLst/>
          </a:prstGeom>
        </p:spPr>
        <p:txBody>
          <a:bodyPr vert="horz">
            <a:normAutofit lnSpcReduction="1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lvl="0">
              <a:spcBef>
                <a:spcPct val="20000"/>
              </a:spcBef>
              <a:buClrTx/>
              <a:buSzTx/>
              <a:buFont typeface="Wingdings" pitchFamily="2" charset="2"/>
              <a:buChar char="Ø"/>
            </a:pPr>
            <a:r>
              <a:rPr lang="fr-CH" sz="3200" dirty="0">
                <a:solidFill>
                  <a:prstClr val="black"/>
                </a:solidFill>
                <a:latin typeface="Calibri"/>
              </a:rPr>
              <a:t>More </a:t>
            </a:r>
            <a:r>
              <a:rPr lang="fr-CH" sz="3200" dirty="0" err="1">
                <a:solidFill>
                  <a:prstClr val="black"/>
                </a:solidFill>
                <a:latin typeface="Calibri"/>
              </a:rPr>
              <a:t>governance</a:t>
            </a:r>
            <a:r>
              <a:rPr lang="fr-CH" sz="3200" dirty="0">
                <a:solidFill>
                  <a:prstClr val="black"/>
                </a:solidFill>
                <a:latin typeface="Calibri"/>
              </a:rPr>
              <a:t> </a:t>
            </a:r>
            <a:r>
              <a:rPr lang="fr-CH" sz="3200" dirty="0" err="1" smtClean="0">
                <a:solidFill>
                  <a:prstClr val="black"/>
                </a:solidFill>
                <a:latin typeface="Calibri"/>
              </a:rPr>
              <a:t>does</a:t>
            </a:r>
            <a:r>
              <a:rPr lang="fr-CH" sz="3200" dirty="0" smtClean="0">
                <a:solidFill>
                  <a:prstClr val="black"/>
                </a:solidFill>
                <a:latin typeface="Calibri"/>
              </a:rPr>
              <a:t> not </a:t>
            </a:r>
            <a:r>
              <a:rPr lang="fr-CH" sz="3200" dirty="0" err="1" smtClean="0">
                <a:solidFill>
                  <a:prstClr val="black"/>
                </a:solidFill>
                <a:latin typeface="Calibri"/>
              </a:rPr>
              <a:t>mean</a:t>
            </a:r>
            <a:r>
              <a:rPr lang="fr-CH" sz="3200" dirty="0" smtClean="0">
                <a:solidFill>
                  <a:prstClr val="black"/>
                </a:solidFill>
                <a:latin typeface="Calibri"/>
              </a:rPr>
              <a:t> a </a:t>
            </a:r>
            <a:r>
              <a:rPr lang="fr-CH" sz="3200" dirty="0" err="1" smtClean="0">
                <a:solidFill>
                  <a:prstClr val="black"/>
                </a:solidFill>
                <a:latin typeface="Calibri"/>
              </a:rPr>
              <a:t>better</a:t>
            </a:r>
            <a:r>
              <a:rPr lang="fr-CH" sz="3200" dirty="0" smtClean="0">
                <a:solidFill>
                  <a:prstClr val="black"/>
                </a:solidFill>
                <a:latin typeface="Calibri"/>
              </a:rPr>
              <a:t> world</a:t>
            </a:r>
            <a:endParaRPr lang="fr-CH" sz="3200" dirty="0">
              <a:solidFill>
                <a:prstClr val="black"/>
              </a:solidFill>
              <a:latin typeface="Calibri"/>
            </a:endParaRPr>
          </a:p>
          <a:p>
            <a:pPr lvl="0">
              <a:spcBef>
                <a:spcPct val="20000"/>
              </a:spcBef>
              <a:buClrTx/>
              <a:buSzTx/>
              <a:buFont typeface="Wingdings" pitchFamily="2" charset="2"/>
              <a:buChar char="Ø"/>
            </a:pPr>
            <a:r>
              <a:rPr lang="fr-CH" sz="3200" dirty="0" smtClean="0">
                <a:solidFill>
                  <a:prstClr val="black"/>
                </a:solidFill>
                <a:latin typeface="Calibri"/>
              </a:rPr>
              <a:t>No </a:t>
            </a:r>
            <a:r>
              <a:rPr lang="fr-CH" sz="3200" dirty="0" err="1">
                <a:solidFill>
                  <a:prstClr val="black"/>
                </a:solidFill>
                <a:latin typeface="Calibri"/>
              </a:rPr>
              <a:t>necessary</a:t>
            </a:r>
            <a:r>
              <a:rPr lang="fr-CH" sz="3200" dirty="0">
                <a:solidFill>
                  <a:prstClr val="black"/>
                </a:solidFill>
                <a:latin typeface="Calibri"/>
              </a:rPr>
              <a:t> association </a:t>
            </a:r>
            <a:r>
              <a:rPr lang="fr-CH" sz="3200" dirty="0" err="1">
                <a:solidFill>
                  <a:prstClr val="black"/>
                </a:solidFill>
                <a:latin typeface="Calibri"/>
              </a:rPr>
              <a:t>between</a:t>
            </a:r>
            <a:r>
              <a:rPr lang="fr-CH" sz="3200" dirty="0">
                <a:solidFill>
                  <a:prstClr val="black"/>
                </a:solidFill>
                <a:latin typeface="Calibri"/>
              </a:rPr>
              <a:t> </a:t>
            </a:r>
            <a:r>
              <a:rPr lang="fr-CH" sz="3200" dirty="0" err="1">
                <a:solidFill>
                  <a:prstClr val="black"/>
                </a:solidFill>
                <a:latin typeface="Calibri"/>
              </a:rPr>
              <a:t>scale</a:t>
            </a:r>
            <a:r>
              <a:rPr lang="fr-CH" sz="3200" dirty="0">
                <a:solidFill>
                  <a:prstClr val="black"/>
                </a:solidFill>
                <a:latin typeface="Calibri"/>
              </a:rPr>
              <a:t> of </a:t>
            </a:r>
            <a:r>
              <a:rPr lang="fr-CH" sz="3200" dirty="0" err="1">
                <a:solidFill>
                  <a:prstClr val="black"/>
                </a:solidFill>
                <a:latin typeface="Calibri"/>
              </a:rPr>
              <a:t>governance</a:t>
            </a:r>
            <a:r>
              <a:rPr lang="fr-CH" sz="3200" dirty="0">
                <a:solidFill>
                  <a:prstClr val="black"/>
                </a:solidFill>
                <a:latin typeface="Calibri"/>
              </a:rPr>
              <a:t> and </a:t>
            </a:r>
            <a:r>
              <a:rPr lang="fr-CH" sz="3200" dirty="0" err="1">
                <a:solidFill>
                  <a:prstClr val="black"/>
                </a:solidFill>
                <a:latin typeface="Calibri"/>
              </a:rPr>
              <a:t>any</a:t>
            </a:r>
            <a:r>
              <a:rPr lang="fr-CH" sz="3200" dirty="0">
                <a:solidFill>
                  <a:prstClr val="black"/>
                </a:solidFill>
                <a:latin typeface="Calibri"/>
              </a:rPr>
              <a:t> normative </a:t>
            </a:r>
            <a:r>
              <a:rPr lang="fr-CH" sz="3200" dirty="0" err="1" smtClean="0">
                <a:solidFill>
                  <a:prstClr val="black"/>
                </a:solidFill>
                <a:latin typeface="Calibri"/>
              </a:rPr>
              <a:t>priority</a:t>
            </a:r>
            <a:r>
              <a:rPr lang="fr-CH" sz="3200" dirty="0" smtClean="0">
                <a:solidFill>
                  <a:prstClr val="black"/>
                </a:solidFill>
                <a:latin typeface="Calibri"/>
              </a:rPr>
              <a:t>: </a:t>
            </a:r>
            <a:r>
              <a:rPr lang="fr-CH" sz="3200" dirty="0" err="1" smtClean="0">
                <a:solidFill>
                  <a:prstClr val="black"/>
                </a:solidFill>
                <a:latin typeface="Calibri"/>
              </a:rPr>
              <a:t>e.g</a:t>
            </a:r>
            <a:r>
              <a:rPr lang="fr-CH" sz="3200" dirty="0" smtClean="0">
                <a:solidFill>
                  <a:prstClr val="black"/>
                </a:solidFill>
                <a:latin typeface="Calibri"/>
              </a:rPr>
              <a:t>.</a:t>
            </a:r>
            <a:endParaRPr lang="fr-CH" sz="3200" dirty="0">
              <a:solidFill>
                <a:prstClr val="black"/>
              </a:solidFill>
              <a:latin typeface="Calibri"/>
            </a:endParaRPr>
          </a:p>
          <a:p>
            <a:pPr lvl="1">
              <a:spcBef>
                <a:spcPct val="20000"/>
              </a:spcBef>
              <a:buClrTx/>
              <a:buSzTx/>
              <a:buFont typeface="Wingdings" pitchFamily="2" charset="2"/>
              <a:buChar char="Ø"/>
            </a:pPr>
            <a:r>
              <a:rPr lang="fr-CH" sz="2400" dirty="0" smtClean="0">
                <a:solidFill>
                  <a:prstClr val="black"/>
                </a:solidFill>
                <a:latin typeface="Calibri"/>
              </a:rPr>
              <a:t>Global </a:t>
            </a:r>
            <a:r>
              <a:rPr lang="fr-CH" sz="2400" dirty="0" err="1">
                <a:solidFill>
                  <a:prstClr val="black"/>
                </a:solidFill>
                <a:latin typeface="Calibri"/>
              </a:rPr>
              <a:t>is</a:t>
            </a:r>
            <a:r>
              <a:rPr lang="fr-CH" sz="2400" dirty="0">
                <a:solidFill>
                  <a:prstClr val="black"/>
                </a:solidFill>
                <a:latin typeface="Calibri"/>
              </a:rPr>
              <a:t> not </a:t>
            </a:r>
            <a:r>
              <a:rPr lang="fr-CH" sz="2400" dirty="0" err="1">
                <a:solidFill>
                  <a:prstClr val="black"/>
                </a:solidFill>
                <a:latin typeface="Calibri"/>
              </a:rPr>
              <a:t>necessarily</a:t>
            </a:r>
            <a:r>
              <a:rPr lang="fr-CH" sz="2400" dirty="0">
                <a:solidFill>
                  <a:prstClr val="black"/>
                </a:solidFill>
                <a:latin typeface="Calibri"/>
              </a:rPr>
              <a:t> </a:t>
            </a:r>
            <a:r>
              <a:rPr lang="fr-CH" sz="2400" dirty="0" smtClean="0">
                <a:solidFill>
                  <a:prstClr val="black"/>
                </a:solidFill>
                <a:latin typeface="Calibri"/>
              </a:rPr>
              <a:t>more efficient (or </a:t>
            </a:r>
            <a:r>
              <a:rPr lang="fr-CH" sz="2400" dirty="0" err="1" smtClean="0">
                <a:solidFill>
                  <a:prstClr val="black"/>
                </a:solidFill>
                <a:latin typeface="Calibri"/>
              </a:rPr>
              <a:t>better</a:t>
            </a:r>
            <a:r>
              <a:rPr lang="fr-CH" sz="2400" dirty="0" smtClean="0">
                <a:solidFill>
                  <a:prstClr val="black"/>
                </a:solidFill>
                <a:latin typeface="Calibri"/>
              </a:rPr>
              <a:t> </a:t>
            </a:r>
            <a:r>
              <a:rPr lang="fr-CH" sz="2400" dirty="0" err="1" smtClean="0">
                <a:solidFill>
                  <a:prstClr val="black"/>
                </a:solidFill>
                <a:latin typeface="Calibri"/>
              </a:rPr>
              <a:t>informed</a:t>
            </a:r>
            <a:r>
              <a:rPr lang="fr-CH" sz="2400" dirty="0" smtClean="0">
                <a:solidFill>
                  <a:prstClr val="black"/>
                </a:solidFill>
                <a:latin typeface="Calibri"/>
              </a:rPr>
              <a:t>)</a:t>
            </a:r>
          </a:p>
          <a:p>
            <a:pPr lvl="1">
              <a:spcBef>
                <a:spcPct val="20000"/>
              </a:spcBef>
              <a:buClrTx/>
              <a:buSzTx/>
              <a:buFont typeface="Wingdings" pitchFamily="2" charset="2"/>
              <a:buChar char="Ø"/>
            </a:pPr>
            <a:r>
              <a:rPr lang="fr-CH" sz="2400" dirty="0" smtClean="0">
                <a:latin typeface="Calibri"/>
              </a:rPr>
              <a:t>Local </a:t>
            </a:r>
            <a:r>
              <a:rPr lang="fr-CH" sz="2400" dirty="0" err="1">
                <a:latin typeface="Calibri"/>
              </a:rPr>
              <a:t>is</a:t>
            </a:r>
            <a:r>
              <a:rPr lang="fr-CH" sz="2400" dirty="0">
                <a:latin typeface="Calibri"/>
              </a:rPr>
              <a:t> not </a:t>
            </a:r>
            <a:r>
              <a:rPr lang="fr-CH" sz="2400" dirty="0" err="1">
                <a:latin typeface="Calibri"/>
              </a:rPr>
              <a:t>necessarily</a:t>
            </a:r>
            <a:r>
              <a:rPr lang="fr-CH" sz="2400" dirty="0">
                <a:latin typeface="Calibri"/>
              </a:rPr>
              <a:t> more </a:t>
            </a:r>
            <a:r>
              <a:rPr lang="fr-CH" sz="2400" dirty="0" err="1" smtClean="0">
                <a:latin typeface="Calibri"/>
              </a:rPr>
              <a:t>accountable</a:t>
            </a:r>
            <a:endParaRPr lang="fr-CH" sz="2400" dirty="0">
              <a:latin typeface="Calibri"/>
            </a:endParaRPr>
          </a:p>
          <a:p>
            <a:pPr>
              <a:spcBef>
                <a:spcPct val="20000"/>
              </a:spcBef>
              <a:buClrTx/>
              <a:buSzTx/>
              <a:buFont typeface="Wingdings" pitchFamily="2" charset="2"/>
              <a:buChar char="Ø"/>
            </a:pPr>
            <a:r>
              <a:rPr lang="fr-CH" sz="3400" dirty="0" smtClean="0">
                <a:latin typeface="Calibri"/>
              </a:rPr>
              <a:t>More </a:t>
            </a:r>
            <a:r>
              <a:rPr lang="fr-CH" sz="3400" dirty="0" err="1" smtClean="0">
                <a:latin typeface="Calibri"/>
              </a:rPr>
              <a:t>strongly</a:t>
            </a:r>
            <a:r>
              <a:rPr lang="fr-CH" sz="3400" dirty="0" smtClean="0">
                <a:latin typeface="Calibri"/>
              </a:rPr>
              <a:t> </a:t>
            </a:r>
            <a:r>
              <a:rPr lang="fr-CH" sz="3400" dirty="0" err="1" smtClean="0">
                <a:latin typeface="Calibri"/>
              </a:rPr>
              <a:t>foreground</a:t>
            </a:r>
            <a:r>
              <a:rPr lang="fr-CH" sz="3400" dirty="0" smtClean="0">
                <a:latin typeface="Calibri"/>
              </a:rPr>
              <a:t> </a:t>
            </a:r>
            <a:r>
              <a:rPr lang="fr-CH" sz="3400" dirty="0" err="1" smtClean="0">
                <a:latin typeface="Calibri"/>
              </a:rPr>
              <a:t>trade-offs</a:t>
            </a:r>
            <a:r>
              <a:rPr lang="fr-CH" sz="3400" dirty="0" smtClean="0">
                <a:latin typeface="Calibri"/>
              </a:rPr>
              <a:t> </a:t>
            </a:r>
            <a:r>
              <a:rPr lang="fr-CH" sz="3400" dirty="0" err="1" smtClean="0">
                <a:latin typeface="Calibri"/>
              </a:rPr>
              <a:t>between</a:t>
            </a:r>
            <a:r>
              <a:rPr lang="fr-CH" sz="3400" dirty="0" smtClean="0">
                <a:latin typeface="Calibri"/>
              </a:rPr>
              <a:t> </a:t>
            </a:r>
            <a:r>
              <a:rPr lang="fr-CH" sz="3400" dirty="0" err="1" smtClean="0">
                <a:latin typeface="Calibri"/>
              </a:rPr>
              <a:t>accountability</a:t>
            </a:r>
            <a:r>
              <a:rPr lang="fr-CH" sz="3400" dirty="0" smtClean="0">
                <a:latin typeface="Calibri"/>
              </a:rPr>
              <a:t>, </a:t>
            </a:r>
            <a:r>
              <a:rPr lang="fr-CH" sz="3400" dirty="0" err="1" smtClean="0">
                <a:latin typeface="Calibri"/>
              </a:rPr>
              <a:t>equity</a:t>
            </a:r>
            <a:r>
              <a:rPr lang="fr-CH" sz="3400" dirty="0" smtClean="0">
                <a:latin typeface="Calibri"/>
              </a:rPr>
              <a:t>/justice, and </a:t>
            </a:r>
            <a:r>
              <a:rPr lang="fr-CH" sz="3400" dirty="0" err="1" smtClean="0">
                <a:latin typeface="Calibri"/>
              </a:rPr>
              <a:t>efficiency</a:t>
            </a:r>
            <a:endParaRPr lang="fr-CH" sz="3400" dirty="0" smtClean="0">
              <a:latin typeface="Calibri"/>
            </a:endParaRPr>
          </a:p>
        </p:txBody>
      </p:sp>
    </p:spTree>
    <p:extLst>
      <p:ext uri="{BB962C8B-B14F-4D97-AF65-F5344CB8AC3E}">
        <p14:creationId xmlns:p14="http://schemas.microsoft.com/office/powerpoint/2010/main" val="22703774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Action toolkit</a:t>
            </a:r>
            <a:endParaRPr lang="en-US" dirty="0"/>
          </a:p>
        </p:txBody>
      </p:sp>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29</a:t>
            </a:fld>
            <a:endParaRPr lang="en-US"/>
          </a:p>
        </p:txBody>
      </p:sp>
      <p:sp>
        <p:nvSpPr>
          <p:cNvPr id="7" name="Content Placeholder 2"/>
          <p:cNvSpPr>
            <a:spLocks noGrp="1"/>
          </p:cNvSpPr>
          <p:nvPr>
            <p:ph idx="1"/>
          </p:nvPr>
        </p:nvSpPr>
        <p:spPr>
          <a:xfrm>
            <a:off x="457200" y="1556792"/>
            <a:ext cx="8229600" cy="4525963"/>
          </a:xfrm>
          <a:prstGeom prst="rect">
            <a:avLst/>
          </a:prstGeom>
        </p:spPr>
        <p:txBody>
          <a:bodyPr vert="horz">
            <a:normAutofit fontScale="92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lvl="0">
              <a:spcBef>
                <a:spcPct val="20000"/>
              </a:spcBef>
              <a:buClrTx/>
              <a:buSzTx/>
              <a:buFont typeface="Wingdings" pitchFamily="2" charset="2"/>
              <a:buChar char="Ø"/>
            </a:pPr>
            <a:r>
              <a:rPr lang="fr-CH" sz="3200" dirty="0">
                <a:solidFill>
                  <a:prstClr val="black"/>
                </a:solidFill>
              </a:rPr>
              <a:t>For social </a:t>
            </a:r>
            <a:r>
              <a:rPr lang="fr-CH" sz="3200" dirty="0" err="1">
                <a:solidFill>
                  <a:prstClr val="black"/>
                </a:solidFill>
              </a:rPr>
              <a:t>scientists</a:t>
            </a:r>
            <a:r>
              <a:rPr lang="fr-CH" sz="3200" dirty="0">
                <a:solidFill>
                  <a:prstClr val="black"/>
                </a:solidFill>
              </a:rPr>
              <a:t>: </a:t>
            </a:r>
            <a:r>
              <a:rPr lang="fr-CH" sz="3200" dirty="0" err="1">
                <a:solidFill>
                  <a:prstClr val="black"/>
                </a:solidFill>
              </a:rPr>
              <a:t>complicate</a:t>
            </a:r>
            <a:r>
              <a:rPr lang="fr-CH" sz="3200" dirty="0">
                <a:solidFill>
                  <a:prstClr val="black"/>
                </a:solidFill>
              </a:rPr>
              <a:t> </a:t>
            </a:r>
            <a:r>
              <a:rPr lang="fr-CH" sz="3200" dirty="0" err="1">
                <a:solidFill>
                  <a:prstClr val="black"/>
                </a:solidFill>
              </a:rPr>
              <a:t>governance</a:t>
            </a:r>
            <a:r>
              <a:rPr lang="fr-CH" sz="3200" dirty="0">
                <a:solidFill>
                  <a:prstClr val="black"/>
                </a:solidFill>
              </a:rPr>
              <a:t> solutions (</a:t>
            </a:r>
            <a:r>
              <a:rPr lang="fr-CH" sz="3200" dirty="0" err="1">
                <a:solidFill>
                  <a:prstClr val="black"/>
                </a:solidFill>
              </a:rPr>
              <a:t>especially</a:t>
            </a:r>
            <a:r>
              <a:rPr lang="fr-CH" sz="3200" dirty="0">
                <a:solidFill>
                  <a:prstClr val="black"/>
                </a:solidFill>
              </a:rPr>
              <a:t> global </a:t>
            </a:r>
            <a:r>
              <a:rPr lang="fr-CH" sz="3200" dirty="0" err="1">
                <a:solidFill>
                  <a:prstClr val="black"/>
                </a:solidFill>
              </a:rPr>
              <a:t>governance</a:t>
            </a:r>
            <a:r>
              <a:rPr lang="fr-CH" sz="3200" dirty="0">
                <a:solidFill>
                  <a:prstClr val="black"/>
                </a:solidFill>
              </a:rPr>
              <a:t>)</a:t>
            </a:r>
          </a:p>
          <a:p>
            <a:pPr lvl="1">
              <a:spcBef>
                <a:spcPct val="20000"/>
              </a:spcBef>
              <a:buClrTx/>
              <a:buSzTx/>
              <a:buFont typeface="Wingdings" pitchFamily="2" charset="2"/>
              <a:buChar char="Ø"/>
            </a:pPr>
            <a:r>
              <a:rPr lang="fr-CH" dirty="0" err="1">
                <a:solidFill>
                  <a:prstClr val="black"/>
                </a:solidFill>
              </a:rPr>
              <a:t>Governance</a:t>
            </a:r>
            <a:r>
              <a:rPr lang="fr-CH" dirty="0">
                <a:solidFill>
                  <a:prstClr val="black"/>
                </a:solidFill>
              </a:rPr>
              <a:t> </a:t>
            </a:r>
            <a:r>
              <a:rPr lang="fr-CH" dirty="0" err="1">
                <a:solidFill>
                  <a:prstClr val="black"/>
                </a:solidFill>
              </a:rPr>
              <a:t>is</a:t>
            </a:r>
            <a:r>
              <a:rPr lang="fr-CH" dirty="0">
                <a:solidFill>
                  <a:prstClr val="black"/>
                </a:solidFill>
              </a:rPr>
              <a:t> no substitute for </a:t>
            </a:r>
            <a:r>
              <a:rPr lang="fr-CH" dirty="0" err="1">
                <a:solidFill>
                  <a:prstClr val="black"/>
                </a:solidFill>
              </a:rPr>
              <a:t>politics</a:t>
            </a:r>
            <a:endParaRPr lang="fr-CH" dirty="0">
              <a:solidFill>
                <a:prstClr val="black"/>
              </a:solidFill>
            </a:endParaRPr>
          </a:p>
          <a:p>
            <a:pPr>
              <a:spcBef>
                <a:spcPct val="20000"/>
              </a:spcBef>
              <a:buClrTx/>
              <a:buSzTx/>
              <a:buFont typeface="Wingdings" pitchFamily="2" charset="2"/>
              <a:buChar char="Ø"/>
            </a:pPr>
            <a:r>
              <a:rPr lang="fr-CH" sz="3200" dirty="0" err="1">
                <a:solidFill>
                  <a:prstClr val="black"/>
                </a:solidFill>
              </a:rPr>
              <a:t>Address</a:t>
            </a:r>
            <a:r>
              <a:rPr lang="fr-CH" sz="3200" dirty="0">
                <a:solidFill>
                  <a:prstClr val="black"/>
                </a:solidFill>
              </a:rPr>
              <a:t> </a:t>
            </a:r>
            <a:r>
              <a:rPr lang="fr-CH" sz="3200" dirty="0" err="1">
                <a:solidFill>
                  <a:prstClr val="black"/>
                </a:solidFill>
              </a:rPr>
              <a:t>governance</a:t>
            </a:r>
            <a:r>
              <a:rPr lang="fr-CH" sz="3200" dirty="0">
                <a:solidFill>
                  <a:prstClr val="black"/>
                </a:solidFill>
              </a:rPr>
              <a:t> </a:t>
            </a:r>
            <a:r>
              <a:rPr lang="fr-CH" sz="3200" dirty="0" err="1">
                <a:solidFill>
                  <a:prstClr val="black"/>
                </a:solidFill>
              </a:rPr>
              <a:t>externalities</a:t>
            </a:r>
            <a:r>
              <a:rPr lang="fr-CH" sz="3200" dirty="0">
                <a:solidFill>
                  <a:prstClr val="black"/>
                </a:solidFill>
              </a:rPr>
              <a:t> more </a:t>
            </a:r>
            <a:r>
              <a:rPr lang="fr-CH" sz="3200" dirty="0" err="1">
                <a:solidFill>
                  <a:prstClr val="black"/>
                </a:solidFill>
              </a:rPr>
              <a:t>seriously</a:t>
            </a:r>
            <a:endParaRPr lang="fr-CH" sz="3200" dirty="0">
              <a:solidFill>
                <a:prstClr val="black"/>
              </a:solidFill>
            </a:endParaRPr>
          </a:p>
          <a:p>
            <a:pPr lvl="0">
              <a:spcBef>
                <a:spcPct val="20000"/>
              </a:spcBef>
              <a:buClrTx/>
              <a:buSzTx/>
              <a:buFont typeface="Wingdings" pitchFamily="2" charset="2"/>
              <a:buChar char="Ø"/>
            </a:pPr>
            <a:r>
              <a:rPr lang="fr-CH" sz="3200" dirty="0" err="1">
                <a:solidFill>
                  <a:prstClr val="black"/>
                </a:solidFill>
              </a:rPr>
              <a:t>Acknowledge</a:t>
            </a:r>
            <a:r>
              <a:rPr lang="fr-CH" sz="3200" dirty="0">
                <a:solidFill>
                  <a:prstClr val="black"/>
                </a:solidFill>
              </a:rPr>
              <a:t> </a:t>
            </a:r>
            <a:r>
              <a:rPr lang="fr-CH" sz="3200" dirty="0" err="1">
                <a:solidFill>
                  <a:prstClr val="black"/>
                </a:solidFill>
              </a:rPr>
              <a:t>different</a:t>
            </a:r>
            <a:r>
              <a:rPr lang="fr-CH" sz="3200" dirty="0">
                <a:solidFill>
                  <a:prstClr val="black"/>
                </a:solidFill>
              </a:rPr>
              <a:t> </a:t>
            </a:r>
            <a:r>
              <a:rPr lang="fr-CH" sz="3200" dirty="0" err="1">
                <a:solidFill>
                  <a:prstClr val="black"/>
                </a:solidFill>
              </a:rPr>
              <a:t>levels</a:t>
            </a:r>
            <a:r>
              <a:rPr lang="fr-CH" sz="3200" dirty="0">
                <a:solidFill>
                  <a:prstClr val="black"/>
                </a:solidFill>
              </a:rPr>
              <a:t> / </a:t>
            </a:r>
            <a:r>
              <a:rPr lang="fr-CH" sz="3200" dirty="0" err="1">
                <a:solidFill>
                  <a:prstClr val="black"/>
                </a:solidFill>
              </a:rPr>
              <a:t>scales</a:t>
            </a:r>
            <a:r>
              <a:rPr lang="fr-CH" sz="3200" dirty="0">
                <a:solidFill>
                  <a:prstClr val="black"/>
                </a:solidFill>
              </a:rPr>
              <a:t> of </a:t>
            </a:r>
            <a:r>
              <a:rPr lang="fr-CH" sz="3200" dirty="0" err="1">
                <a:solidFill>
                  <a:prstClr val="black"/>
                </a:solidFill>
              </a:rPr>
              <a:t>governance</a:t>
            </a:r>
            <a:endParaRPr lang="fr-CH" sz="3200" dirty="0">
              <a:solidFill>
                <a:prstClr val="black"/>
              </a:solidFill>
            </a:endParaRPr>
          </a:p>
          <a:p>
            <a:pPr lvl="0">
              <a:spcBef>
                <a:spcPct val="20000"/>
              </a:spcBef>
              <a:buClrTx/>
              <a:buSzTx/>
              <a:buFont typeface="Wingdings" pitchFamily="2" charset="2"/>
              <a:buChar char="Ø"/>
            </a:pPr>
            <a:r>
              <a:rPr lang="fr-CH" sz="3200" dirty="0" err="1">
                <a:solidFill>
                  <a:prstClr val="black"/>
                </a:solidFill>
              </a:rPr>
              <a:t>Diversify</a:t>
            </a:r>
            <a:r>
              <a:rPr lang="fr-CH" sz="3200" dirty="0">
                <a:solidFill>
                  <a:prstClr val="black"/>
                </a:solidFill>
              </a:rPr>
              <a:t> </a:t>
            </a:r>
            <a:r>
              <a:rPr lang="fr-CH" sz="3200" dirty="0" err="1">
                <a:solidFill>
                  <a:prstClr val="black"/>
                </a:solidFill>
              </a:rPr>
              <a:t>methods</a:t>
            </a:r>
            <a:r>
              <a:rPr lang="fr-CH" sz="3200" dirty="0">
                <a:solidFill>
                  <a:prstClr val="black"/>
                </a:solidFill>
              </a:rPr>
              <a:t> of </a:t>
            </a:r>
            <a:r>
              <a:rPr lang="fr-CH" sz="3200" dirty="0" err="1">
                <a:solidFill>
                  <a:prstClr val="black"/>
                </a:solidFill>
              </a:rPr>
              <a:t>governance</a:t>
            </a:r>
            <a:endParaRPr lang="fr-CH" sz="3200" dirty="0">
              <a:solidFill>
                <a:prstClr val="black"/>
              </a:solidFill>
            </a:endParaRPr>
          </a:p>
          <a:p>
            <a:pPr lvl="0">
              <a:spcBef>
                <a:spcPct val="20000"/>
              </a:spcBef>
              <a:buClrTx/>
              <a:buSzTx/>
              <a:buFont typeface="Wingdings" pitchFamily="2" charset="2"/>
              <a:buChar char="Ø"/>
            </a:pPr>
            <a:r>
              <a:rPr lang="fr-CH" sz="3200" dirty="0" err="1">
                <a:solidFill>
                  <a:prstClr val="black"/>
                </a:solidFill>
              </a:rPr>
              <a:t>Enable</a:t>
            </a:r>
            <a:r>
              <a:rPr lang="fr-CH" sz="3200" dirty="0">
                <a:solidFill>
                  <a:prstClr val="black"/>
                </a:solidFill>
              </a:rPr>
              <a:t> </a:t>
            </a:r>
            <a:r>
              <a:rPr lang="fr-CH" sz="3200" dirty="0" err="1">
                <a:solidFill>
                  <a:prstClr val="black"/>
                </a:solidFill>
              </a:rPr>
              <a:t>mobility</a:t>
            </a:r>
            <a:r>
              <a:rPr lang="fr-CH" sz="3200" dirty="0">
                <a:solidFill>
                  <a:prstClr val="black"/>
                </a:solidFill>
              </a:rPr>
              <a:t> </a:t>
            </a:r>
            <a:r>
              <a:rPr lang="fr-CH" sz="3200" dirty="0" err="1">
                <a:solidFill>
                  <a:prstClr val="black"/>
                </a:solidFill>
              </a:rPr>
              <a:t>between</a:t>
            </a:r>
            <a:r>
              <a:rPr lang="fr-CH" sz="3200" dirty="0">
                <a:solidFill>
                  <a:prstClr val="black"/>
                </a:solidFill>
              </a:rPr>
              <a:t> </a:t>
            </a:r>
            <a:r>
              <a:rPr lang="fr-CH" sz="3200" dirty="0" err="1">
                <a:solidFill>
                  <a:prstClr val="black"/>
                </a:solidFill>
              </a:rPr>
              <a:t>levels</a:t>
            </a:r>
            <a:r>
              <a:rPr lang="fr-CH" sz="3200" dirty="0">
                <a:solidFill>
                  <a:prstClr val="black"/>
                </a:solidFill>
              </a:rPr>
              <a:t> of </a:t>
            </a:r>
            <a:r>
              <a:rPr lang="fr-CH" sz="3200" dirty="0" err="1">
                <a:solidFill>
                  <a:prstClr val="black"/>
                </a:solidFill>
              </a:rPr>
              <a:t>governance</a:t>
            </a:r>
            <a:endParaRPr lang="fr-CH" sz="3200" dirty="0">
              <a:solidFill>
                <a:prstClr val="black"/>
              </a:solidFill>
            </a:endParaRPr>
          </a:p>
          <a:p>
            <a:pPr marL="0" lvl="0" indent="0">
              <a:spcBef>
                <a:spcPct val="20000"/>
              </a:spcBef>
              <a:buClrTx/>
              <a:buSzTx/>
              <a:buNone/>
            </a:pPr>
            <a:r>
              <a:rPr lang="fr-CH" sz="3200" dirty="0">
                <a:solidFill>
                  <a:prstClr val="black"/>
                </a:solidFill>
              </a:rPr>
              <a:t>(</a:t>
            </a:r>
            <a:r>
              <a:rPr lang="fr-CH" sz="3200" dirty="0" err="1">
                <a:solidFill>
                  <a:prstClr val="black"/>
                </a:solidFill>
              </a:rPr>
              <a:t>These</a:t>
            </a:r>
            <a:r>
              <a:rPr lang="fr-CH" sz="3200" dirty="0">
                <a:solidFill>
                  <a:prstClr val="black"/>
                </a:solidFill>
              </a:rPr>
              <a:t> </a:t>
            </a:r>
            <a:r>
              <a:rPr lang="fr-CH" sz="3200" dirty="0" err="1">
                <a:solidFill>
                  <a:prstClr val="black"/>
                </a:solidFill>
              </a:rPr>
              <a:t>will</a:t>
            </a:r>
            <a:r>
              <a:rPr lang="fr-CH" sz="3200" dirty="0">
                <a:solidFill>
                  <a:prstClr val="black"/>
                </a:solidFill>
              </a:rPr>
              <a:t> serve as </a:t>
            </a:r>
            <a:r>
              <a:rPr lang="fr-CH" sz="3200" dirty="0" err="1">
                <a:solidFill>
                  <a:prstClr val="black"/>
                </a:solidFill>
              </a:rPr>
              <a:t>broad</a:t>
            </a:r>
            <a:r>
              <a:rPr lang="fr-CH" sz="3200" dirty="0">
                <a:solidFill>
                  <a:prstClr val="black"/>
                </a:solidFill>
              </a:rPr>
              <a:t> guidelines for </a:t>
            </a:r>
            <a:r>
              <a:rPr lang="fr-CH" sz="3200" dirty="0" err="1">
                <a:solidFill>
                  <a:prstClr val="black"/>
                </a:solidFill>
              </a:rPr>
              <a:t>recommendations</a:t>
            </a:r>
            <a:r>
              <a:rPr lang="fr-CH" sz="3200" dirty="0">
                <a:solidFill>
                  <a:prstClr val="black"/>
                </a:solidFill>
              </a:rPr>
              <a:t> in </a:t>
            </a:r>
            <a:r>
              <a:rPr lang="fr-CH" sz="3200" dirty="0" err="1">
                <a:solidFill>
                  <a:prstClr val="black"/>
                </a:solidFill>
              </a:rPr>
              <a:t>each</a:t>
            </a:r>
            <a:r>
              <a:rPr lang="fr-CH" sz="3200" dirty="0">
                <a:solidFill>
                  <a:prstClr val="black"/>
                </a:solidFill>
              </a:rPr>
              <a:t> of </a:t>
            </a:r>
            <a:r>
              <a:rPr lang="fr-CH" sz="3200" dirty="0" err="1">
                <a:solidFill>
                  <a:prstClr val="black"/>
                </a:solidFill>
              </a:rPr>
              <a:t>our</a:t>
            </a:r>
            <a:r>
              <a:rPr lang="fr-CH" sz="3200" dirty="0">
                <a:solidFill>
                  <a:prstClr val="black"/>
                </a:solidFill>
              </a:rPr>
              <a:t> five </a:t>
            </a:r>
            <a:r>
              <a:rPr lang="fr-CH" sz="3200" dirty="0" err="1">
                <a:solidFill>
                  <a:prstClr val="black"/>
                </a:solidFill>
              </a:rPr>
              <a:t>fields</a:t>
            </a:r>
            <a:r>
              <a:rPr lang="fr-CH" sz="3200" dirty="0" smtClean="0">
                <a:solidFill>
                  <a:prstClr val="black"/>
                </a:solidFill>
              </a:rPr>
              <a:t>)</a:t>
            </a:r>
            <a:endParaRPr lang="fr-CH" sz="3400" dirty="0">
              <a:solidFill>
                <a:prstClr val="black"/>
              </a:solidFill>
            </a:endParaRPr>
          </a:p>
        </p:txBody>
      </p:sp>
    </p:spTree>
    <p:extLst>
      <p:ext uri="{BB962C8B-B14F-4D97-AF65-F5344CB8AC3E}">
        <p14:creationId xmlns:p14="http://schemas.microsoft.com/office/powerpoint/2010/main" val="2174827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3</a:t>
            </a:fld>
            <a:endParaRPr lang="en-US"/>
          </a:p>
        </p:txBody>
      </p:sp>
      <p:sp>
        <p:nvSpPr>
          <p:cNvPr id="7" name="Titel 1"/>
          <p:cNvSpPr>
            <a:spLocks noGrp="1"/>
          </p:cNvSpPr>
          <p:nvPr>
            <p:ph type="title"/>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nl-NL" dirty="0" err="1" smtClean="0"/>
              <a:t>Chapter</a:t>
            </a:r>
            <a:r>
              <a:rPr lang="nl-NL" dirty="0" smtClean="0"/>
              <a:t> 1</a:t>
            </a:r>
            <a:endParaRPr lang="nl-NL" dirty="0"/>
          </a:p>
        </p:txBody>
      </p:sp>
      <p:sp>
        <p:nvSpPr>
          <p:cNvPr id="8" name="Tijdelijke aanduiding voor inhoud 2"/>
          <p:cNvSpPr>
            <a:spLocks noGrp="1"/>
          </p:cNvSpPr>
          <p:nvPr>
            <p:ph idx="1"/>
          </p:nvPr>
        </p:nvSpPr>
        <p:spPr>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nl-NL" dirty="0" err="1" smtClean="0"/>
              <a:t>Introduction</a:t>
            </a:r>
            <a:endParaRPr lang="nl-NL" dirty="0" smtClean="0"/>
          </a:p>
          <a:p>
            <a:r>
              <a:rPr lang="nl-NL" dirty="0" smtClean="0"/>
              <a:t>On a peak of </a:t>
            </a:r>
            <a:r>
              <a:rPr lang="nl-NL" dirty="0" err="1" smtClean="0"/>
              <a:t>possibilities</a:t>
            </a:r>
            <a:r>
              <a:rPr lang="nl-NL" dirty="0"/>
              <a:t> </a:t>
            </a:r>
            <a:r>
              <a:rPr lang="nl-NL" dirty="0" smtClean="0"/>
              <a:t>– </a:t>
            </a:r>
            <a:r>
              <a:rPr lang="nl-NL" dirty="0" err="1" smtClean="0"/>
              <a:t>facing</a:t>
            </a:r>
            <a:r>
              <a:rPr lang="nl-NL" dirty="0" smtClean="0"/>
              <a:t> </a:t>
            </a:r>
            <a:r>
              <a:rPr lang="nl-NL" dirty="0" err="1" smtClean="0"/>
              <a:t>an</a:t>
            </a:r>
            <a:r>
              <a:rPr lang="nl-NL" dirty="0" smtClean="0"/>
              <a:t> </a:t>
            </a:r>
            <a:r>
              <a:rPr lang="nl-NL" dirty="0" err="1" smtClean="0"/>
              <a:t>abyss</a:t>
            </a:r>
            <a:r>
              <a:rPr lang="nl-NL" dirty="0" smtClean="0"/>
              <a:t>?</a:t>
            </a:r>
          </a:p>
          <a:p>
            <a:r>
              <a:rPr lang="nl-NL" dirty="0" smtClean="0"/>
              <a:t>Recent </a:t>
            </a:r>
            <a:r>
              <a:rPr lang="nl-NL" dirty="0" err="1" smtClean="0"/>
              <a:t>social</a:t>
            </a:r>
            <a:r>
              <a:rPr lang="nl-NL" dirty="0" smtClean="0"/>
              <a:t> </a:t>
            </a:r>
            <a:r>
              <a:rPr lang="nl-NL" dirty="0" err="1" smtClean="0"/>
              <a:t>transformations</a:t>
            </a:r>
            <a:endParaRPr lang="nl-NL" dirty="0" smtClean="0"/>
          </a:p>
          <a:p>
            <a:r>
              <a:rPr lang="nl-NL" dirty="0" smtClean="0"/>
              <a:t>New </a:t>
            </a:r>
            <a:r>
              <a:rPr lang="nl-NL" dirty="0" err="1" smtClean="0"/>
              <a:t>spatial</a:t>
            </a:r>
            <a:r>
              <a:rPr lang="nl-NL" dirty="0" smtClean="0"/>
              <a:t> </a:t>
            </a:r>
            <a:r>
              <a:rPr lang="nl-NL" dirty="0" err="1" smtClean="0"/>
              <a:t>configurations</a:t>
            </a:r>
            <a:endParaRPr lang="nl-NL" dirty="0" smtClean="0"/>
          </a:p>
          <a:p>
            <a:r>
              <a:rPr lang="nl-NL" dirty="0" err="1" smtClean="0"/>
              <a:t>Democracy</a:t>
            </a:r>
            <a:r>
              <a:rPr lang="nl-NL" dirty="0" smtClean="0"/>
              <a:t> </a:t>
            </a:r>
            <a:r>
              <a:rPr lang="nl-NL" dirty="0" err="1" smtClean="0"/>
              <a:t>and</a:t>
            </a:r>
            <a:r>
              <a:rPr lang="nl-NL" dirty="0" smtClean="0"/>
              <a:t> </a:t>
            </a:r>
            <a:r>
              <a:rPr lang="nl-NL" dirty="0" err="1" smtClean="0"/>
              <a:t>capitalism</a:t>
            </a:r>
            <a:endParaRPr lang="nl-NL" dirty="0" smtClean="0"/>
          </a:p>
          <a:p>
            <a:r>
              <a:rPr lang="nl-NL" dirty="0" err="1" smtClean="0"/>
              <a:t>Production</a:t>
            </a:r>
            <a:r>
              <a:rPr lang="nl-NL" dirty="0" smtClean="0"/>
              <a:t> </a:t>
            </a:r>
            <a:r>
              <a:rPr lang="nl-NL" dirty="0" err="1" smtClean="0"/>
              <a:t>and</a:t>
            </a:r>
            <a:r>
              <a:rPr lang="nl-NL" dirty="0" smtClean="0"/>
              <a:t> </a:t>
            </a:r>
            <a:r>
              <a:rPr lang="nl-NL" dirty="0" err="1" smtClean="0"/>
              <a:t>reproduction</a:t>
            </a:r>
            <a:endParaRPr lang="nl-NL" dirty="0" smtClean="0"/>
          </a:p>
          <a:p>
            <a:r>
              <a:rPr lang="nl-NL" dirty="0" err="1" smtClean="0"/>
              <a:t>Demographic</a:t>
            </a:r>
            <a:r>
              <a:rPr lang="nl-NL" dirty="0" smtClean="0"/>
              <a:t> change, </a:t>
            </a:r>
            <a:r>
              <a:rPr lang="nl-NL" dirty="0" err="1" smtClean="0"/>
              <a:t>consumption</a:t>
            </a:r>
            <a:r>
              <a:rPr lang="nl-NL" dirty="0" smtClean="0"/>
              <a:t> </a:t>
            </a:r>
            <a:r>
              <a:rPr lang="nl-NL" dirty="0" err="1" smtClean="0"/>
              <a:t>and</a:t>
            </a:r>
            <a:r>
              <a:rPr lang="nl-NL" dirty="0" smtClean="0"/>
              <a:t> </a:t>
            </a:r>
            <a:r>
              <a:rPr lang="nl-NL" dirty="0" err="1" smtClean="0"/>
              <a:t>sustainability</a:t>
            </a:r>
            <a:endParaRPr lang="nl-NL" dirty="0" smtClean="0"/>
          </a:p>
          <a:p>
            <a:r>
              <a:rPr lang="nl-NL" dirty="0" err="1" smtClean="0"/>
              <a:t>Looking</a:t>
            </a:r>
            <a:r>
              <a:rPr lang="nl-NL" dirty="0" smtClean="0"/>
              <a:t> </a:t>
            </a:r>
            <a:r>
              <a:rPr lang="nl-NL" dirty="0" err="1" smtClean="0"/>
              <a:t>ahead</a:t>
            </a:r>
            <a:r>
              <a:rPr lang="nl-NL" dirty="0" smtClean="0"/>
              <a:t>: </a:t>
            </a:r>
            <a:r>
              <a:rPr lang="nl-NL" dirty="0" smtClean="0"/>
              <a:t>actors </a:t>
            </a:r>
            <a:r>
              <a:rPr lang="nl-NL" dirty="0" err="1" smtClean="0"/>
              <a:t>for</a:t>
            </a:r>
            <a:r>
              <a:rPr lang="nl-NL" dirty="0" smtClean="0"/>
              <a:t> </a:t>
            </a:r>
            <a:r>
              <a:rPr lang="nl-NL" dirty="0" err="1" smtClean="0"/>
              <a:t>social</a:t>
            </a:r>
            <a:r>
              <a:rPr lang="nl-NL" dirty="0" smtClean="0"/>
              <a:t> </a:t>
            </a:r>
            <a:r>
              <a:rPr lang="nl-NL" dirty="0" err="1" smtClean="0"/>
              <a:t>progress</a:t>
            </a:r>
            <a:endParaRPr lang="nl-NL" dirty="0"/>
          </a:p>
        </p:txBody>
      </p:sp>
    </p:spTree>
    <p:extLst>
      <p:ext uri="{BB962C8B-B14F-4D97-AF65-F5344CB8AC3E}">
        <p14:creationId xmlns:p14="http://schemas.microsoft.com/office/powerpoint/2010/main" val="313386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30</a:t>
            </a:fld>
            <a:endParaRPr lang="en-US"/>
          </a:p>
        </p:txBody>
      </p:sp>
      <p:sp>
        <p:nvSpPr>
          <p:cNvPr id="7" name="Title 1"/>
          <p:cNvSpPr>
            <a:spLocks noGrp="1"/>
          </p:cNvSpPr>
          <p:nvPr>
            <p:ph type="title"/>
          </p:nvPr>
        </p:nvSpPr>
        <p:spPr>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dirty="0" err="1" smtClean="0"/>
              <a:t>Ch</a:t>
            </a:r>
            <a:r>
              <a:rPr lang="en-GB" dirty="0" smtClean="0"/>
              <a:t> </a:t>
            </a:r>
            <a:r>
              <a:rPr lang="en-GB" dirty="0" smtClean="0"/>
              <a:t>13 </a:t>
            </a:r>
            <a:r>
              <a:rPr lang="en-GB" dirty="0" smtClean="0"/>
              <a:t>Media and Communications RECOMMENDATIONS</a:t>
            </a:r>
            <a:endParaRPr lang="en-GB" dirty="0"/>
          </a:p>
        </p:txBody>
      </p:sp>
      <p:sp>
        <p:nvSpPr>
          <p:cNvPr id="8" name="Content Placeholder 2"/>
          <p:cNvSpPr>
            <a:spLocks noGrp="1"/>
          </p:cNvSpPr>
          <p:nvPr>
            <p:ph idx="1"/>
          </p:nvPr>
        </p:nvSpPr>
        <p:spPr>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indent="-457200">
              <a:buAutoNum type="arabicPeriod"/>
            </a:pPr>
            <a:r>
              <a:rPr lang="en-GB" sz="2400" b="1" dirty="0" smtClean="0"/>
              <a:t>The standard measure of ‘Social Progress’ (SPI) must recognise effective media access as a core component of social progress </a:t>
            </a:r>
            <a:r>
              <a:rPr lang="en-GB" sz="2400" dirty="0" smtClean="0"/>
              <a:t>(measuring distribution of opportunities for effective access and use;  recognising right to communicate and right to privacy as personal rights).</a:t>
            </a:r>
          </a:p>
          <a:p>
            <a:pPr marL="457200" indent="-457200">
              <a:buAutoNum type="arabicPeriod"/>
            </a:pPr>
            <a:r>
              <a:rPr lang="en-GB" sz="2400" b="1" dirty="0" smtClean="0"/>
              <a:t>More generally, media and communications (including new digital platforms  and systems of data exchange) should be recognised as a public good</a:t>
            </a:r>
            <a:r>
              <a:rPr lang="en-GB" sz="2400" dirty="0" smtClean="0"/>
              <a:t>, requiring protection both at the level of </a:t>
            </a:r>
            <a:r>
              <a:rPr lang="en-GB" sz="2400" i="1" dirty="0" smtClean="0"/>
              <a:t>infrastructure</a:t>
            </a:r>
            <a:r>
              <a:rPr lang="en-GB" sz="2400" dirty="0" smtClean="0"/>
              <a:t> and </a:t>
            </a:r>
            <a:r>
              <a:rPr lang="en-GB" sz="2400" i="1" dirty="0" smtClean="0"/>
              <a:t>lived culture</a:t>
            </a:r>
            <a:r>
              <a:rPr lang="en-GB" sz="2400" dirty="0" smtClean="0"/>
              <a:t> in order to sustain the conditions for social progress</a:t>
            </a:r>
          </a:p>
          <a:p>
            <a:pPr marL="457200" indent="-457200">
              <a:buAutoNum type="arabicPeriod"/>
            </a:pPr>
            <a:r>
              <a:rPr lang="en-GB" sz="2400" dirty="0" smtClean="0"/>
              <a:t>Because they are a public good, </a:t>
            </a:r>
            <a:r>
              <a:rPr lang="en-GB" sz="2400" b="1" dirty="0" smtClean="0"/>
              <a:t>media and communications need to be the subject of appropriate governance which must be participatory</a:t>
            </a:r>
            <a:r>
              <a:rPr lang="en-GB" sz="2400" dirty="0" smtClean="0"/>
              <a:t>, involving both popular participation and transparency. </a:t>
            </a:r>
          </a:p>
          <a:p>
            <a:pPr marL="0" indent="0">
              <a:buNone/>
            </a:pPr>
            <a:endParaRPr lang="en-GB" sz="1800" dirty="0"/>
          </a:p>
        </p:txBody>
      </p:sp>
    </p:spTree>
    <p:extLst>
      <p:ext uri="{BB962C8B-B14F-4D97-AF65-F5344CB8AC3E}">
        <p14:creationId xmlns:p14="http://schemas.microsoft.com/office/powerpoint/2010/main" val="15191306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31</a:t>
            </a:fld>
            <a:endParaRPr lang="en-US"/>
          </a:p>
        </p:txBody>
      </p:sp>
      <p:sp>
        <p:nvSpPr>
          <p:cNvPr id="7" name="Content Placeholder 2"/>
          <p:cNvSpPr>
            <a:spLocks noGrp="1"/>
          </p:cNvSpPr>
          <p:nvPr>
            <p:ph idx="1"/>
          </p:nvPr>
        </p:nvSpPr>
        <p:spPr>
          <a:xfrm>
            <a:off x="457200" y="1600200"/>
            <a:ext cx="8229600" cy="4709120"/>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514350">
              <a:buAutoNum type="arabicPeriod"/>
            </a:pPr>
            <a:r>
              <a:rPr lang="en-GB" sz="2200" dirty="0" smtClean="0"/>
              <a:t>Propose to the developers of the SPI adjustments that recognise the importance of opportunities to effective access to, and use of, ‘media’, and related communication rights</a:t>
            </a:r>
          </a:p>
          <a:p>
            <a:pPr marL="514350" indent="-514350">
              <a:buAutoNum type="arabicPeriod"/>
            </a:pPr>
            <a:r>
              <a:rPr lang="en-GB" sz="2200" dirty="0" smtClean="0"/>
              <a:t>Argue to regulatory bodies and policy-makers (including corporate quasi-regulators) that (a) the governance of media and communications infrastructures must involve the public (</a:t>
            </a:r>
            <a:r>
              <a:rPr lang="en-GB" sz="2200" dirty="0" err="1" smtClean="0"/>
              <a:t>ie</a:t>
            </a:r>
            <a:r>
              <a:rPr lang="en-GB" sz="2200" dirty="0" smtClean="0"/>
              <a:t> be more participatory) and (b) must involve in their scope the design and ongoing control of platforms, and the opportunities they provide for inclusive participation. </a:t>
            </a:r>
            <a:endParaRPr lang="en-GB" dirty="0" smtClean="0"/>
          </a:p>
          <a:p>
            <a:pPr marL="514350" indent="-514350">
              <a:buAutoNum type="arabicPeriod"/>
            </a:pPr>
            <a:r>
              <a:rPr lang="en-GB" sz="2200" dirty="0" smtClean="0"/>
              <a:t>Regulators and policymakers in particular to be urged to consider protections in relation to surveillance and data extraction, both governmental and corporate.</a:t>
            </a:r>
          </a:p>
          <a:p>
            <a:pPr marL="514350" indent="-514350">
              <a:buAutoNum type="arabicPeriod"/>
            </a:pPr>
            <a:r>
              <a:rPr lang="en-GB" sz="2200" dirty="0" smtClean="0"/>
              <a:t>For a general public audience, to open a discussion in which the matters of inclusion, affordability, and diversity in media and communications are given priority over markets and profit. </a:t>
            </a:r>
          </a:p>
          <a:p>
            <a:pPr marL="514350" indent="-514350">
              <a:buAutoNum type="arabicPeriod"/>
            </a:pPr>
            <a:endParaRPr lang="en-GB" sz="2200" dirty="0" smtClean="0"/>
          </a:p>
        </p:txBody>
      </p:sp>
      <p:sp>
        <p:nvSpPr>
          <p:cNvPr id="8" name="Title 1"/>
          <p:cNvSpPr>
            <a:spLocks noGrp="1"/>
          </p:cNvSpPr>
          <p:nvPr>
            <p:ph type="title"/>
          </p:nvPr>
        </p:nvSpPr>
        <p:spPr>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dirty="0" err="1" smtClean="0"/>
              <a:t>Ch</a:t>
            </a:r>
            <a:r>
              <a:rPr lang="en-GB" dirty="0" smtClean="0"/>
              <a:t> </a:t>
            </a:r>
            <a:r>
              <a:rPr lang="en-GB" dirty="0" smtClean="0"/>
              <a:t>13 </a:t>
            </a:r>
            <a:r>
              <a:rPr lang="en-GB" dirty="0" smtClean="0"/>
              <a:t>Media and Communications ACTION PLAN</a:t>
            </a:r>
            <a:endParaRPr lang="en-GB" dirty="0"/>
          </a:p>
        </p:txBody>
      </p:sp>
    </p:spTree>
    <p:extLst>
      <p:ext uri="{BB962C8B-B14F-4D97-AF65-F5344CB8AC3E}">
        <p14:creationId xmlns:p14="http://schemas.microsoft.com/office/powerpoint/2010/main" val="23641021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Ch. 14 </a:t>
            </a:r>
            <a:r>
              <a:rPr lang="en-GB" dirty="0" smtClean="0"/>
              <a:t>Core </a:t>
            </a:r>
            <a:r>
              <a:rPr lang="en-GB" dirty="0"/>
              <a:t>Messages</a:t>
            </a:r>
            <a:endParaRPr lang="en-US" dirty="0"/>
          </a:p>
        </p:txBody>
      </p:sp>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32</a:t>
            </a:fld>
            <a:endParaRPr lang="en-US"/>
          </a:p>
        </p:txBody>
      </p:sp>
      <p:sp>
        <p:nvSpPr>
          <p:cNvPr id="7" name="Content Placeholder 2"/>
          <p:cNvSpPr>
            <a:spLocks noGrp="1"/>
          </p:cNvSpPr>
          <p:nvPr>
            <p:ph idx="1"/>
          </p:nvPr>
        </p:nvSpPr>
        <p:spPr>
          <a:prstGeom prst="rect">
            <a:avLst/>
          </a:prstGeom>
        </p:spPr>
        <p:txBody>
          <a:bodyPr vert="horz" lIns="91440" tIns="45720" rIns="91440" bIns="45720" rtlCol="0">
            <a:normAutofit/>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r>
              <a:rPr lang="en-GB" dirty="0" smtClean="0"/>
              <a:t>Democracy is guided by the principle of public equality (political and social equality)</a:t>
            </a:r>
          </a:p>
          <a:p>
            <a:r>
              <a:rPr lang="en-GB" dirty="0" smtClean="0"/>
              <a:t>Challenges to public equality in the representation and participation of individuals on account of:</a:t>
            </a:r>
          </a:p>
          <a:p>
            <a:pPr marL="0" indent="0">
              <a:buNone/>
            </a:pPr>
            <a:r>
              <a:rPr lang="en-GB" dirty="0" smtClean="0"/>
              <a:t>Social and economic inequality (</a:t>
            </a:r>
            <a:r>
              <a:rPr lang="en-GB" dirty="0" err="1" smtClean="0"/>
              <a:t>ch</a:t>
            </a:r>
            <a:r>
              <a:rPr lang="en-GB" dirty="0" smtClean="0"/>
              <a:t> 9), race/ethnicity, religion, gender, future generations</a:t>
            </a:r>
          </a:p>
          <a:p>
            <a:r>
              <a:rPr lang="en-GB" dirty="0" smtClean="0"/>
              <a:t>Challenges to public equality from globalisation and science and technology</a:t>
            </a:r>
          </a:p>
          <a:p>
            <a:r>
              <a:rPr lang="en-GB" dirty="0" smtClean="0"/>
              <a:t>These challenges have fuelled populism</a:t>
            </a:r>
            <a:endParaRPr lang="en-GB" dirty="0"/>
          </a:p>
        </p:txBody>
      </p:sp>
    </p:spTree>
    <p:extLst>
      <p:ext uri="{BB962C8B-B14F-4D97-AF65-F5344CB8AC3E}">
        <p14:creationId xmlns:p14="http://schemas.microsoft.com/office/powerpoint/2010/main" val="22161960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a:t>Ch. 14 Policy Recommendations</a:t>
            </a:r>
            <a:endParaRPr lang="en-US" dirty="0"/>
          </a:p>
        </p:txBody>
      </p:sp>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33</a:t>
            </a:fld>
            <a:endParaRPr lang="en-US"/>
          </a:p>
        </p:txBody>
      </p:sp>
      <p:sp>
        <p:nvSpPr>
          <p:cNvPr id="7" name="Content Placeholder 2"/>
          <p:cNvSpPr>
            <a:spLocks noGrp="1"/>
          </p:cNvSpPr>
          <p:nvPr>
            <p:ph idx="1"/>
          </p:nvPr>
        </p:nvSpPr>
        <p:spPr>
          <a:xfrm>
            <a:off x="662880" y="1600200"/>
            <a:ext cx="8229600" cy="4781128"/>
          </a:xfrm>
          <a:prstGeom prst="rect">
            <a:avLst/>
          </a:prstGeom>
        </p:spPr>
        <p:txBody>
          <a:bodyPr vert="horz" lIns="91440" tIns="45720" rIns="91440" bIns="45720" rtlCol="0">
            <a:normAutofit fontScale="85000" lnSpcReduction="10000"/>
          </a:bodyPr>
          <a:lst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a:lstStyle>
          <a:p>
            <a:r>
              <a:rPr lang="en-GB" dirty="0" smtClean="0"/>
              <a:t>Need to improve, though a reflective process, realisation of public equality so that individuals can exercise their civil and political rights on an equal basis</a:t>
            </a:r>
            <a:endParaRPr lang="en-GB" dirty="0"/>
          </a:p>
          <a:p>
            <a:r>
              <a:rPr lang="en-GB" dirty="0" smtClean="0"/>
              <a:t>Policy responses to sources of political inequality in the political forms of representation and participation: </a:t>
            </a:r>
          </a:p>
          <a:p>
            <a:pPr marL="0" indent="0">
              <a:buNone/>
            </a:pPr>
            <a:r>
              <a:rPr lang="en-GB" dirty="0" smtClean="0"/>
              <a:t>Self-government rights, special representation rights, campaign finance, participatory budgeting</a:t>
            </a:r>
          </a:p>
          <a:p>
            <a:r>
              <a:rPr lang="en-GB" dirty="0" smtClean="0"/>
              <a:t>Policy responses to socially constructed sources of political inequality:</a:t>
            </a:r>
          </a:p>
          <a:p>
            <a:pPr marL="0" indent="0">
              <a:buNone/>
            </a:pPr>
            <a:r>
              <a:rPr lang="en-GB" dirty="0" smtClean="0"/>
              <a:t>Special rights, basic income, support for civil associations (</a:t>
            </a:r>
            <a:r>
              <a:rPr lang="en-GB" dirty="0" err="1" smtClean="0"/>
              <a:t>ch</a:t>
            </a:r>
            <a:r>
              <a:rPr lang="en-GB" dirty="0" smtClean="0"/>
              <a:t> 9)</a:t>
            </a:r>
          </a:p>
          <a:p>
            <a:r>
              <a:rPr lang="en-GB" dirty="0" smtClean="0"/>
              <a:t>Policy response to international sources of inequality:</a:t>
            </a:r>
          </a:p>
          <a:p>
            <a:pPr marL="0" indent="0">
              <a:buNone/>
            </a:pPr>
            <a:r>
              <a:rPr lang="en-GB" dirty="0" smtClean="0"/>
              <a:t>Inter-national governance to reflect diversity of interests</a:t>
            </a:r>
          </a:p>
        </p:txBody>
      </p:sp>
    </p:spTree>
    <p:extLst>
      <p:ext uri="{BB962C8B-B14F-4D97-AF65-F5344CB8AC3E}">
        <p14:creationId xmlns:p14="http://schemas.microsoft.com/office/powerpoint/2010/main" val="30436471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34</a:t>
            </a:fld>
            <a:endParaRPr lang="en-US"/>
          </a:p>
        </p:txBody>
      </p:sp>
      <p:sp>
        <p:nvSpPr>
          <p:cNvPr id="7" name="Title 1"/>
          <p:cNvSpPr>
            <a:spLocks noGrp="1"/>
          </p:cNvSpPr>
          <p:nvPr>
            <p:ph type="title"/>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Chapter 15 – Key Messages</a:t>
            </a:r>
            <a:endParaRPr lang="en-CA" dirty="0"/>
          </a:p>
        </p:txBody>
      </p:sp>
      <p:sp>
        <p:nvSpPr>
          <p:cNvPr id="8" name="Espace réservé du contenu 7"/>
          <p:cNvSpPr>
            <a:spLocks noGrp="1"/>
          </p:cNvSpPr>
          <p:nvPr>
            <p:ph idx="1"/>
          </p:nvPr>
        </p:nvSpPr>
        <p:spPr>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sng" strike="noStrike" kern="0" cap="none" spc="0" normalizeH="0" baseline="0" noProof="0" dirty="0" smtClean="0">
                <a:ln>
                  <a:noFill/>
                </a:ln>
                <a:solidFill>
                  <a:prstClr val="black"/>
                </a:solidFill>
                <a:effectLst/>
                <a:uLnTx/>
                <a:uFillTx/>
              </a:rPr>
              <a:t>The Challenge: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Non-Western or minority cultures are often assumed to be an obstacle to social progress, implying people must choose “your culture or your rights”.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sng" strike="noStrike" kern="0" cap="none" spc="0" normalizeH="0" baseline="0" noProof="0" dirty="0" smtClean="0">
                <a:ln>
                  <a:noFill/>
                </a:ln>
                <a:solidFill>
                  <a:prstClr val="black"/>
                </a:solidFill>
                <a:effectLst/>
                <a:uLnTx/>
                <a:uFillTx/>
                <a:ea typeface="Calibri" panose="020F0502020204030204" pitchFamily="34" charset="0"/>
              </a:rPr>
              <a:t>The Remedy</a:t>
            </a:r>
            <a:r>
              <a:rPr kumimoji="0" lang="en-US" sz="2400" b="0" i="0" strike="noStrike" kern="0" cap="none" spc="0" normalizeH="0" baseline="0" noProof="0" dirty="0" smtClean="0">
                <a:ln>
                  <a:noFill/>
                </a:ln>
                <a:solidFill>
                  <a:prstClr val="black"/>
                </a:solidFill>
                <a:effectLst/>
                <a:uLnTx/>
                <a:uFillTx/>
                <a:ea typeface="Calibri" panose="020F0502020204030204" pitchFamily="34" charset="0"/>
              </a:rPr>
              <a:t>: </a:t>
            </a:r>
            <a:r>
              <a:rPr kumimoji="0" lang="en-US" sz="2400" b="1" i="0" u="none" strike="noStrike" kern="0" cap="none" spc="0" normalizeH="0" baseline="0" noProof="0" dirty="0" smtClean="0">
                <a:ln>
                  <a:noFill/>
                </a:ln>
                <a:solidFill>
                  <a:prstClr val="black"/>
                </a:solidFill>
                <a:effectLst/>
                <a:uLnTx/>
                <a:uFillTx/>
                <a:ea typeface="Calibri" panose="020F0502020204030204" pitchFamily="34" charset="0"/>
              </a:rPr>
              <a:t>Rethink false assumptions</a:t>
            </a:r>
            <a:r>
              <a:rPr kumimoji="0" lang="en-US" sz="2400" b="0" i="0" u="none" strike="noStrike" kern="0" cap="none" spc="0" normalizeH="0" baseline="0" noProof="0" dirty="0" smtClean="0">
                <a:ln>
                  <a:noFill/>
                </a:ln>
                <a:solidFill>
                  <a:prstClr val="black"/>
                </a:solidFill>
                <a:effectLst/>
                <a:uLnTx/>
                <a:uFillTx/>
                <a:ea typeface="Calibri" panose="020F0502020204030204" pitchFamily="34" charset="0"/>
              </a:rPr>
              <a:t>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prstClr val="black"/>
              </a:solidFill>
              <a:effectLst/>
              <a:uLnTx/>
              <a:uFillTx/>
              <a:ea typeface="Calibri" panose="020F050202020403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smtClean="0">
                <a:ln>
                  <a:noFill/>
                </a:ln>
                <a:solidFill>
                  <a:prstClr val="black"/>
                </a:solidFill>
                <a:effectLst/>
                <a:uLnTx/>
                <a:uFillTx/>
                <a:ea typeface="Calibri" panose="020F0502020204030204" pitchFamily="34" charset="0"/>
              </a:rPr>
              <a:t>1</a:t>
            </a:r>
            <a:r>
              <a:rPr kumimoji="0" lang="en-US" sz="2400" b="1" i="0" u="sng" strike="noStrike" kern="0" cap="none" spc="0" normalizeH="0" baseline="0" noProof="0" dirty="0" smtClean="0">
                <a:ln>
                  <a:noFill/>
                </a:ln>
                <a:solidFill>
                  <a:prstClr val="black"/>
                </a:solidFill>
                <a:effectLst/>
                <a:uLnTx/>
                <a:uFillTx/>
                <a:ea typeface="Calibri" panose="020F0502020204030204" pitchFamily="34" charset="0"/>
              </a:rPr>
              <a:t>. Individualization</a:t>
            </a:r>
          </a:p>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err="1" smtClean="0">
                <a:solidFill>
                  <a:prstClr val="black"/>
                </a:solidFill>
                <a:ea typeface="Calibri" panose="020F0502020204030204" pitchFamily="34" charset="0"/>
              </a:rPr>
              <a:t>Disembedded</a:t>
            </a:r>
            <a:r>
              <a:rPr lang="en-US" sz="2400" kern="0" dirty="0" smtClean="0">
                <a:solidFill>
                  <a:prstClr val="black"/>
                </a:solidFill>
                <a:ea typeface="Calibri" panose="020F0502020204030204" pitchFamily="34" charset="0"/>
              </a:rPr>
              <a:t> individualization can lead</a:t>
            </a:r>
            <a:r>
              <a:rPr kumimoji="0" lang="en-US" sz="2400" b="0" u="none" strike="noStrike" kern="0" cap="none" spc="0" normalizeH="0" baseline="0" noProof="0" dirty="0" smtClean="0">
                <a:ln>
                  <a:noFill/>
                </a:ln>
                <a:solidFill>
                  <a:prstClr val="black"/>
                </a:solidFill>
                <a:effectLst/>
                <a:uLnTx/>
                <a:uFillTx/>
                <a:ea typeface="Calibri" panose="020F0502020204030204" pitchFamily="34" charset="0"/>
              </a:rPr>
              <a:t> to alienation and narcissism;</a:t>
            </a:r>
            <a:r>
              <a:rPr kumimoji="0" lang="en-US" sz="2400" b="0" u="none" strike="noStrike" kern="0" cap="none" spc="0" normalizeH="0" noProof="0" dirty="0" smtClean="0">
                <a:ln>
                  <a:noFill/>
                </a:ln>
                <a:solidFill>
                  <a:prstClr val="black"/>
                </a:solidFill>
                <a:effectLst/>
                <a:uLnTx/>
                <a:uFillTx/>
                <a:ea typeface="Calibri" panose="020F0502020204030204" pitchFamily="34" charset="0"/>
              </a:rPr>
              <a:t> social progress requires </a:t>
            </a:r>
            <a:r>
              <a:rPr kumimoji="0" lang="en-US" sz="2400" b="0" u="none" strike="noStrike" kern="0" cap="none" spc="0" normalizeH="0" noProof="0" dirty="0" err="1" smtClean="0">
                <a:ln>
                  <a:noFill/>
                </a:ln>
                <a:solidFill>
                  <a:prstClr val="black"/>
                </a:solidFill>
                <a:effectLst/>
                <a:uLnTx/>
                <a:uFillTx/>
                <a:ea typeface="Calibri" panose="020F0502020204030204" pitchFamily="34" charset="0"/>
              </a:rPr>
              <a:t>solidaristic</a:t>
            </a:r>
            <a:r>
              <a:rPr kumimoji="0" lang="en-US" sz="2400" b="0" u="none" strike="noStrike" kern="0" cap="none" spc="0" normalizeH="0" noProof="0" dirty="0" smtClean="0">
                <a:ln>
                  <a:noFill/>
                </a:ln>
                <a:solidFill>
                  <a:prstClr val="black"/>
                </a:solidFill>
                <a:effectLst/>
                <a:uLnTx/>
                <a:uFillTx/>
                <a:ea typeface="Calibri" panose="020F0502020204030204" pitchFamily="34" charset="0"/>
              </a:rPr>
              <a:t> individualization</a:t>
            </a:r>
            <a:endParaRPr kumimoji="0" lang="en-US" sz="2400" b="0" u="none" strike="noStrike" kern="0" cap="none" spc="0" normalizeH="0" baseline="0" noProof="0" dirty="0" smtClean="0">
              <a:ln>
                <a:noFill/>
              </a:ln>
              <a:solidFill>
                <a:prstClr val="black"/>
              </a:solidFill>
              <a:effectLst/>
              <a:uLnTx/>
              <a:uFillTx/>
              <a:ea typeface="Calibri" panose="020F0502020204030204" pitchFamily="34" charset="0"/>
            </a:endParaRPr>
          </a:p>
        </p:txBody>
      </p:sp>
    </p:spTree>
    <p:extLst>
      <p:ext uri="{BB962C8B-B14F-4D97-AF65-F5344CB8AC3E}">
        <p14:creationId xmlns:p14="http://schemas.microsoft.com/office/powerpoint/2010/main" val="13241773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35</a:t>
            </a:fld>
            <a:endParaRPr lang="en-US"/>
          </a:p>
        </p:txBody>
      </p:sp>
      <p:sp>
        <p:nvSpPr>
          <p:cNvPr id="7" name="Title 1"/>
          <p:cNvSpPr>
            <a:spLocks noGrp="1"/>
          </p:cNvSpPr>
          <p:nvPr>
            <p:ph type="title"/>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Chapter 15 – Key Messages</a:t>
            </a:r>
            <a:endParaRPr lang="en-CA" dirty="0"/>
          </a:p>
        </p:txBody>
      </p:sp>
      <p:sp>
        <p:nvSpPr>
          <p:cNvPr id="8" name="Espace réservé du contenu 7"/>
          <p:cNvSpPr>
            <a:spLocks noGrp="1"/>
          </p:cNvSpPr>
          <p:nvPr>
            <p:ph idx="1"/>
          </p:nvPr>
        </p:nvSpPr>
        <p:spPr>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2. Ethnic Identities vs Civic Loyalties</a:t>
            </a:r>
          </a:p>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prstClr val="black"/>
                </a:solidFill>
              </a:rPr>
              <a:t>M</a:t>
            </a:r>
            <a:r>
              <a:rPr kumimoji="0" lang="en-US" sz="2400" b="0" i="0" u="none" strike="noStrike" kern="0" cap="none" spc="0" normalizeH="0" baseline="0" noProof="0" dirty="0" err="1" smtClean="0">
                <a:ln>
                  <a:noFill/>
                </a:ln>
                <a:solidFill>
                  <a:prstClr val="black"/>
                </a:solidFill>
                <a:effectLst/>
                <a:uLnTx/>
                <a:uFillTx/>
              </a:rPr>
              <a:t>obilization</a:t>
            </a:r>
            <a:r>
              <a:rPr kumimoji="0" lang="en-US" sz="2400" b="0" i="0" u="none" strike="noStrike" kern="0" cap="none" spc="0" normalizeH="0" noProof="0" dirty="0" smtClean="0">
                <a:ln>
                  <a:noFill/>
                </a:ln>
                <a:solidFill>
                  <a:prstClr val="black"/>
                </a:solidFill>
                <a:effectLst/>
                <a:uLnTx/>
                <a:uFillTx/>
              </a:rPr>
              <a:t> around `primordial’ identities can help build inclusive public spaces and relationships.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u="sng" strike="noStrike" kern="0" cap="none" spc="0" normalizeH="0" baseline="0" noProof="0" dirty="0" smtClean="0">
                <a:ln>
                  <a:noFill/>
                </a:ln>
                <a:solidFill>
                  <a:prstClr val="black"/>
                </a:solidFill>
                <a:effectLst/>
                <a:uLnTx/>
                <a:uFillTx/>
                <a:ea typeface="Calibri" panose="020F0502020204030204" pitchFamily="34" charset="0"/>
              </a:rPr>
              <a:t>3. New Relationships of Place and Identity</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u="none" strike="noStrike" kern="0" cap="none" spc="0" normalizeH="0" baseline="0" noProof="0" dirty="0" smtClean="0">
                <a:ln>
                  <a:noFill/>
                </a:ln>
                <a:solidFill>
                  <a:prstClr val="black"/>
                </a:solidFill>
                <a:effectLst/>
                <a:uLnTx/>
                <a:uFillTx/>
                <a:ea typeface="Calibri" panose="020F0502020204030204" pitchFamily="34" charset="0"/>
              </a:rPr>
              <a:t>When people</a:t>
            </a:r>
            <a:r>
              <a:rPr kumimoji="0" lang="en-US" sz="2400" b="0" u="none" strike="noStrike" kern="0" cap="none" spc="0" normalizeH="0" noProof="0" dirty="0" smtClean="0">
                <a:ln>
                  <a:noFill/>
                </a:ln>
                <a:solidFill>
                  <a:prstClr val="black"/>
                </a:solidFill>
                <a:effectLst/>
                <a:uLnTx/>
                <a:uFillTx/>
                <a:ea typeface="Calibri" panose="020F0502020204030204" pitchFamily="34" charset="0"/>
              </a:rPr>
              <a:t> move, they do not lose their identity, but seek to reconstruct them, so that cultures are not tied exclusively to territory.</a:t>
            </a:r>
          </a:p>
          <a:p>
            <a:pPr marL="0" marR="0" lvl="0" indent="0" defTabSz="914400" eaLnBrk="1" fontAlgn="auto" latinLnBrk="0" hangingPunct="1">
              <a:lnSpc>
                <a:spcPct val="100000"/>
              </a:lnSpc>
              <a:spcBef>
                <a:spcPts val="0"/>
              </a:spcBef>
              <a:spcAft>
                <a:spcPts val="0"/>
              </a:spcAft>
              <a:buClrTx/>
              <a:buSzTx/>
              <a:buFontTx/>
              <a:buNone/>
              <a:tabLst/>
              <a:defRPr/>
            </a:pPr>
            <a:endParaRPr lang="en-US" sz="2400" i="1" kern="0" baseline="0" dirty="0">
              <a:solidFill>
                <a:prstClr val="black"/>
              </a:solidFill>
              <a:ea typeface="Calibri" panose="020F050202020403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u="sng" strike="noStrike" kern="0" cap="none" spc="0" normalizeH="0" noProof="0" dirty="0" smtClean="0">
                <a:ln>
                  <a:noFill/>
                </a:ln>
                <a:solidFill>
                  <a:prstClr val="black"/>
                </a:solidFill>
                <a:effectLst/>
                <a:uLnTx/>
                <a:uFillTx/>
                <a:ea typeface="Calibri" panose="020F0502020204030204" pitchFamily="34" charset="0"/>
              </a:rPr>
              <a:t>4. Multiple </a:t>
            </a:r>
            <a:r>
              <a:rPr kumimoji="0" lang="en-US" sz="2400" b="1" u="sng" strike="noStrike" kern="0" cap="none" spc="0" normalizeH="0" noProof="0" dirty="0" err="1" smtClean="0">
                <a:ln>
                  <a:noFill/>
                </a:ln>
                <a:solidFill>
                  <a:prstClr val="black"/>
                </a:solidFill>
                <a:effectLst/>
                <a:uLnTx/>
                <a:uFillTx/>
                <a:ea typeface="Calibri" panose="020F0502020204030204" pitchFamily="34" charset="0"/>
              </a:rPr>
              <a:t>Modernities</a:t>
            </a:r>
            <a:r>
              <a:rPr kumimoji="0" lang="en-US" sz="2400" b="0" i="1" u="none" strike="noStrike" kern="0" cap="none" spc="0" normalizeH="0" noProof="0" dirty="0" smtClean="0">
                <a:ln>
                  <a:noFill/>
                </a:ln>
                <a:solidFill>
                  <a:prstClr val="black"/>
                </a:solidFill>
                <a:effectLst/>
                <a:uLnTx/>
                <a:uFillTx/>
                <a:ea typeface="Calibri" panose="020F0502020204030204" pitchFamily="34" charset="0"/>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u="none" strike="noStrike" kern="0" cap="none" spc="0" normalizeH="0" noProof="0" dirty="0" smtClean="0">
                <a:ln>
                  <a:noFill/>
                </a:ln>
                <a:solidFill>
                  <a:prstClr val="black"/>
                </a:solidFill>
                <a:effectLst/>
                <a:uLnTx/>
                <a:uFillTx/>
                <a:ea typeface="Calibri" panose="020F0502020204030204" pitchFamily="34" charset="0"/>
              </a:rPr>
              <a:t>There are multiple cultural pathways to social progress, with the potential for practical convergence on goals of justice despite disagreement regarding underlying </a:t>
            </a:r>
            <a:r>
              <a:rPr lang="en-US" sz="2400" kern="0" dirty="0" smtClean="0">
                <a:solidFill>
                  <a:prstClr val="black"/>
                </a:solidFill>
                <a:ea typeface="Calibri" panose="020F0502020204030204" pitchFamily="34" charset="0"/>
              </a:rPr>
              <a:t>worldviews.</a:t>
            </a:r>
            <a:r>
              <a:rPr kumimoji="0" lang="en-US" sz="2400" b="0" u="none" strike="noStrike" kern="0" cap="none" spc="0" normalizeH="0" noProof="0" dirty="0" smtClean="0">
                <a:ln>
                  <a:noFill/>
                </a:ln>
                <a:solidFill>
                  <a:prstClr val="black"/>
                </a:solidFill>
                <a:effectLst/>
                <a:uLnTx/>
                <a:uFillTx/>
                <a:ea typeface="Calibri" panose="020F0502020204030204" pitchFamily="34" charset="0"/>
              </a:rPr>
              <a:t> </a:t>
            </a:r>
            <a:endParaRPr kumimoji="0" lang="en-US" sz="2400" b="0" u="none" strike="noStrike" kern="0" cap="none" spc="0" normalizeH="0" baseline="0" noProof="0" dirty="0" smtClean="0">
              <a:ln>
                <a:noFill/>
              </a:ln>
              <a:solidFill>
                <a:prstClr val="black"/>
              </a:solidFill>
              <a:effectLst/>
              <a:uLnTx/>
              <a:uFillTx/>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9912163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sz="3600" dirty="0"/>
              <a:t>Chapter 16: Religions and social progress: Critical assessments and creative </a:t>
            </a:r>
            <a:r>
              <a:rPr lang="en-US" sz="3600" dirty="0" smtClean="0"/>
              <a:t>partnerships</a:t>
            </a:r>
            <a:endParaRPr lang="en-US" dirty="0"/>
          </a:p>
        </p:txBody>
      </p:sp>
      <p:sp>
        <p:nvSpPr>
          <p:cNvPr id="3" name="Espace réservé du contenu 2"/>
          <p:cNvSpPr>
            <a:spLocks noGrp="1"/>
          </p:cNvSpPr>
          <p:nvPr>
            <p:ph idx="1"/>
          </p:nvPr>
        </p:nvSpPr>
        <p:spPr/>
        <p:txBody>
          <a:bodyPr>
            <a:normAutofit fontScale="85000" lnSpcReduction="20000"/>
          </a:bodyPr>
          <a:lstStyle/>
          <a:p>
            <a:pPr marL="0" indent="0">
              <a:buNone/>
            </a:pPr>
            <a:r>
              <a:rPr lang="en-US" dirty="0"/>
              <a:t>Messages:</a:t>
            </a:r>
            <a:endParaRPr lang="fr-FR" dirty="0"/>
          </a:p>
          <a:p>
            <a:pPr lvl="0"/>
            <a:r>
              <a:rPr lang="en-US" dirty="0"/>
              <a:t>Religion is a </a:t>
            </a:r>
            <a:r>
              <a:rPr lang="en-US" b="1" dirty="0"/>
              <a:t>persistent element</a:t>
            </a:r>
            <a:r>
              <a:rPr lang="en-US" dirty="0"/>
              <a:t> in human societies.</a:t>
            </a:r>
            <a:endParaRPr lang="fr-FR" dirty="0"/>
          </a:p>
          <a:p>
            <a:pPr lvl="0"/>
            <a:r>
              <a:rPr lang="en-US" dirty="0"/>
              <a:t>“Religion” is not one thing, but a </a:t>
            </a:r>
            <a:r>
              <a:rPr lang="en-US" b="1" dirty="0"/>
              <a:t>multidimensional</a:t>
            </a:r>
            <a:r>
              <a:rPr lang="en-US" dirty="0"/>
              <a:t> and pliable reality which must be understood in particular </a:t>
            </a:r>
            <a:r>
              <a:rPr lang="en-US" b="1" dirty="0"/>
              <a:t>contexts</a:t>
            </a:r>
            <a:r>
              <a:rPr lang="en-US" dirty="0"/>
              <a:t>.</a:t>
            </a:r>
            <a:endParaRPr lang="fr-FR" dirty="0"/>
          </a:p>
          <a:p>
            <a:pPr lvl="0"/>
            <a:r>
              <a:rPr lang="en-US" dirty="0"/>
              <a:t>Religious ideas and collectivities have capacities for </a:t>
            </a:r>
            <a:r>
              <a:rPr lang="en-US" b="1" dirty="0"/>
              <a:t>questioning and disrupting</a:t>
            </a:r>
            <a:r>
              <a:rPr lang="en-US" dirty="0"/>
              <a:t> the status quo, for both good and ill.</a:t>
            </a:r>
            <a:endParaRPr lang="fr-FR" dirty="0"/>
          </a:p>
          <a:p>
            <a:pPr lvl="0"/>
            <a:r>
              <a:rPr lang="en-US" b="1" dirty="0"/>
              <a:t>Mutual lack of knowledge</a:t>
            </a:r>
            <a:r>
              <a:rPr lang="en-US" dirty="0"/>
              <a:t> between secular experts and religious communities hinders change. </a:t>
            </a:r>
            <a:endParaRPr lang="fr-FR" dirty="0"/>
          </a:p>
          <a:p>
            <a:pPr lvl="0"/>
            <a:r>
              <a:rPr lang="en-US" b="1" dirty="0"/>
              <a:t>Well-judged partnerships</a:t>
            </a:r>
            <a:r>
              <a:rPr lang="en-US" dirty="0"/>
              <a:t> among religious and secular change agents are powerful.</a:t>
            </a:r>
            <a:endParaRPr lang="fr-FR" dirty="0"/>
          </a:p>
          <a:p>
            <a:endParaRPr lang="en-US" dirty="0"/>
          </a:p>
        </p:txBody>
      </p:sp>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36</a:t>
            </a:fld>
            <a:endParaRPr lang="en-US"/>
          </a:p>
        </p:txBody>
      </p:sp>
    </p:spTree>
    <p:extLst>
      <p:ext uri="{BB962C8B-B14F-4D97-AF65-F5344CB8AC3E}">
        <p14:creationId xmlns:p14="http://schemas.microsoft.com/office/powerpoint/2010/main" val="31747903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8229600" cy="4709120"/>
          </a:xfrm>
        </p:spPr>
        <p:txBody>
          <a:bodyPr>
            <a:normAutofit fontScale="77500" lnSpcReduction="20000"/>
          </a:bodyPr>
          <a:lstStyle/>
          <a:p>
            <a:pPr marL="0" indent="0">
              <a:buNone/>
            </a:pPr>
            <a:r>
              <a:rPr lang="en-US" dirty="0"/>
              <a:t>Recommendations:</a:t>
            </a:r>
            <a:endParaRPr lang="fr-FR" dirty="0"/>
          </a:p>
          <a:p>
            <a:pPr lvl="0"/>
            <a:r>
              <a:rPr lang="en-US" b="1" dirty="0"/>
              <a:t>Pragmatically look for partners</a:t>
            </a:r>
            <a:r>
              <a:rPr lang="en-US" dirty="0"/>
              <a:t>.  When seeking to develop progressive policies in any area of society, assume that religious communities will play a role, and don’t assume that you have to agree with everything to find points of common concern.</a:t>
            </a:r>
            <a:endParaRPr lang="fr-FR" dirty="0"/>
          </a:p>
          <a:p>
            <a:pPr lvl="0"/>
            <a:r>
              <a:rPr lang="en-US" dirty="0"/>
              <a:t>Develop a pool of “expert” informants to provide </a:t>
            </a:r>
            <a:r>
              <a:rPr lang="en-US" b="1" dirty="0"/>
              <a:t>practical local religious knowledge</a:t>
            </a:r>
            <a:r>
              <a:rPr lang="en-US" dirty="0"/>
              <a:t>, and be aware that the expertise may lie beyond designated religious officials.</a:t>
            </a:r>
            <a:endParaRPr lang="fr-FR" dirty="0"/>
          </a:p>
          <a:p>
            <a:pPr lvl="0"/>
            <a:r>
              <a:rPr lang="en-US" dirty="0"/>
              <a:t>Work for </a:t>
            </a:r>
            <a:r>
              <a:rPr lang="en-US" b="1" dirty="0"/>
              <a:t>greater freedom</a:t>
            </a:r>
            <a:r>
              <a:rPr lang="en-US" dirty="0"/>
              <a:t> for all religious communities to gather, preserve and express their traditions, and participate equitably in civil society.</a:t>
            </a:r>
            <a:endParaRPr lang="fr-FR" dirty="0"/>
          </a:p>
          <a:p>
            <a:pPr lvl="0"/>
            <a:r>
              <a:rPr lang="en-US" dirty="0"/>
              <a:t>Develop regulations that </a:t>
            </a:r>
            <a:r>
              <a:rPr lang="en-US" b="1" dirty="0"/>
              <a:t>address specific detrimental actions</a:t>
            </a:r>
            <a:r>
              <a:rPr lang="en-US" dirty="0"/>
              <a:t>, rather than suppression of entire groups.</a:t>
            </a:r>
            <a:endParaRPr lang="fr-FR" dirty="0"/>
          </a:p>
          <a:p>
            <a:endParaRPr lang="en-US" dirty="0"/>
          </a:p>
        </p:txBody>
      </p:sp>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37</a:t>
            </a:fld>
            <a:endParaRPr lang="en-US"/>
          </a:p>
        </p:txBody>
      </p:sp>
      <p:sp>
        <p:nvSpPr>
          <p:cNvPr id="7" name="Titre 1"/>
          <p:cNvSpPr>
            <a:spLocks noGrp="1"/>
          </p:cNvSpPr>
          <p:nvPr>
            <p:ph type="title"/>
          </p:nvPr>
        </p:nvSpPr>
        <p:spPr/>
        <p:txBody>
          <a:bodyPr>
            <a:normAutofit fontScale="90000"/>
          </a:bodyPr>
          <a:lstStyle/>
          <a:p>
            <a:r>
              <a:rPr lang="en-US" sz="3600" dirty="0"/>
              <a:t>Chapter 16: Religions and social progress: Critical assessments and creative </a:t>
            </a:r>
            <a:r>
              <a:rPr lang="en-US" sz="3600" dirty="0" smtClean="0"/>
              <a:t>partnerships</a:t>
            </a:r>
            <a:endParaRPr lang="en-US" dirty="0"/>
          </a:p>
        </p:txBody>
      </p:sp>
    </p:spTree>
    <p:extLst>
      <p:ext uri="{BB962C8B-B14F-4D97-AF65-F5344CB8AC3E}">
        <p14:creationId xmlns:p14="http://schemas.microsoft.com/office/powerpoint/2010/main" val="4034530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err="1" smtClean="0"/>
              <a:t>Ch</a:t>
            </a:r>
            <a:r>
              <a:rPr lang="en-US" dirty="0" smtClean="0"/>
              <a:t> 17: Pluralization of families</a:t>
            </a:r>
            <a:endParaRPr lang="en-US" dirty="0"/>
          </a:p>
        </p:txBody>
      </p:sp>
      <p:sp>
        <p:nvSpPr>
          <p:cNvPr id="3" name="Espace réservé du contenu 2"/>
          <p:cNvSpPr>
            <a:spLocks noGrp="1"/>
          </p:cNvSpPr>
          <p:nvPr>
            <p:ph idx="1"/>
          </p:nvPr>
        </p:nvSpPr>
        <p:spPr/>
        <p:txBody>
          <a:bodyPr/>
          <a:lstStyle/>
          <a:p>
            <a:r>
              <a:rPr lang="en-US" dirty="0"/>
              <a:t>Question:  How can societies support conditions that allow twenty-first century families to flourish, </a:t>
            </a:r>
            <a:r>
              <a:rPr lang="en-US" b="1" dirty="0"/>
              <a:t>and</a:t>
            </a:r>
            <a:r>
              <a:rPr lang="en-US" dirty="0"/>
              <a:t> promote individual agency, equality, and dignity?</a:t>
            </a:r>
          </a:p>
          <a:p>
            <a:pPr lvl="1"/>
            <a:r>
              <a:rPr lang="en-US" u="sng" dirty="0"/>
              <a:t>support</a:t>
            </a:r>
            <a:r>
              <a:rPr lang="en-US" dirty="0"/>
              <a:t> families’ important functions, </a:t>
            </a:r>
            <a:r>
              <a:rPr lang="en-US" i="1" dirty="0"/>
              <a:t>i.e.,</a:t>
            </a:r>
            <a:r>
              <a:rPr lang="en-US" dirty="0"/>
              <a:t> caregiving, human development, belonging </a:t>
            </a:r>
          </a:p>
          <a:p>
            <a:pPr lvl="1"/>
            <a:r>
              <a:rPr lang="en-US" u="sng" dirty="0"/>
              <a:t>minimize</a:t>
            </a:r>
            <a:r>
              <a:rPr lang="en-US" dirty="0"/>
              <a:t> the socioeconomic and other forms of inequality and domination that families often reproduce, both within and between them</a:t>
            </a:r>
          </a:p>
          <a:p>
            <a:endParaRPr lang="en-US" dirty="0"/>
          </a:p>
        </p:txBody>
      </p:sp>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38</a:t>
            </a:fld>
            <a:endParaRPr lang="en-US"/>
          </a:p>
        </p:txBody>
      </p:sp>
    </p:spTree>
    <p:extLst>
      <p:ext uri="{BB962C8B-B14F-4D97-AF65-F5344CB8AC3E}">
        <p14:creationId xmlns:p14="http://schemas.microsoft.com/office/powerpoint/2010/main" val="29847121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err="1" smtClean="0"/>
              <a:t>Ch</a:t>
            </a:r>
            <a:r>
              <a:rPr lang="en-US" dirty="0" smtClean="0"/>
              <a:t> 17: Recommendations</a:t>
            </a:r>
            <a:endParaRPr lang="en-US" dirty="0"/>
          </a:p>
        </p:txBody>
      </p:sp>
      <p:sp>
        <p:nvSpPr>
          <p:cNvPr id="3" name="Espace réservé du contenu 2"/>
          <p:cNvSpPr>
            <a:spLocks noGrp="1"/>
          </p:cNvSpPr>
          <p:nvPr>
            <p:ph idx="1"/>
          </p:nvPr>
        </p:nvSpPr>
        <p:spPr>
          <a:xfrm>
            <a:off x="457200" y="1600200"/>
            <a:ext cx="8229600" cy="4709120"/>
          </a:xfrm>
        </p:spPr>
        <p:txBody>
          <a:bodyPr>
            <a:normAutofit fontScale="85000" lnSpcReduction="10000"/>
          </a:bodyPr>
          <a:lstStyle/>
          <a:p>
            <a:pPr marL="514350" indent="-514350">
              <a:lnSpc>
                <a:spcPts val="2600"/>
              </a:lnSpc>
              <a:spcBef>
                <a:spcPts val="0"/>
              </a:spcBef>
              <a:spcAft>
                <a:spcPts val="800"/>
              </a:spcAft>
              <a:buFont typeface="+mj-lt"/>
              <a:buAutoNum type="arabicPeriod"/>
            </a:pPr>
            <a:r>
              <a:rPr lang="en-US" u="sng" dirty="0"/>
              <a:t>Legal Recognition and Regulation</a:t>
            </a:r>
          </a:p>
          <a:p>
            <a:pPr marL="914400" lvl="1" indent="-457200">
              <a:lnSpc>
                <a:spcPts val="2600"/>
              </a:lnSpc>
              <a:spcBef>
                <a:spcPts val="0"/>
              </a:spcBef>
              <a:spcAft>
                <a:spcPts val="800"/>
              </a:spcAft>
              <a:buFont typeface="+mj-lt"/>
              <a:buAutoNum type="alphaLcParenR"/>
            </a:pPr>
            <a:r>
              <a:rPr lang="en-US" dirty="0"/>
              <a:t>State support for a broader range of relationships </a:t>
            </a:r>
          </a:p>
          <a:p>
            <a:pPr marL="914400" lvl="1" indent="-457200">
              <a:lnSpc>
                <a:spcPts val="2600"/>
              </a:lnSpc>
              <a:spcBef>
                <a:spcPts val="0"/>
              </a:spcBef>
              <a:spcAft>
                <a:spcPts val="800"/>
              </a:spcAft>
              <a:buFont typeface="+mj-lt"/>
              <a:buAutoNum type="alphaLcParenR"/>
            </a:pPr>
            <a:r>
              <a:rPr lang="en-US" dirty="0"/>
              <a:t>Promote equality and dignity between partners </a:t>
            </a:r>
          </a:p>
          <a:p>
            <a:pPr marL="914400" lvl="1" indent="-457200">
              <a:lnSpc>
                <a:spcPts val="2600"/>
              </a:lnSpc>
              <a:spcBef>
                <a:spcPts val="0"/>
              </a:spcBef>
              <a:spcAft>
                <a:spcPts val="800"/>
              </a:spcAft>
              <a:buFont typeface="+mj-lt"/>
              <a:buAutoNum type="alphaLcParenR"/>
            </a:pPr>
            <a:r>
              <a:rPr lang="en-US" dirty="0"/>
              <a:t>Promote respect and protection for children</a:t>
            </a:r>
          </a:p>
          <a:p>
            <a:pPr marL="457200" lvl="1" indent="0">
              <a:lnSpc>
                <a:spcPts val="2600"/>
              </a:lnSpc>
              <a:spcBef>
                <a:spcPts val="0"/>
              </a:spcBef>
              <a:spcAft>
                <a:spcPts val="800"/>
              </a:spcAft>
              <a:buNone/>
            </a:pPr>
            <a:endParaRPr lang="en-US" dirty="0"/>
          </a:p>
          <a:p>
            <a:pPr marL="457200" indent="-457200">
              <a:lnSpc>
                <a:spcPts val="2600"/>
              </a:lnSpc>
              <a:spcBef>
                <a:spcPts val="0"/>
              </a:spcBef>
              <a:spcAft>
                <a:spcPts val="800"/>
              </a:spcAft>
              <a:buFont typeface="+mj-lt"/>
              <a:buAutoNum type="arabicPeriod"/>
            </a:pPr>
            <a:r>
              <a:rPr lang="en-US" u="sng" dirty="0"/>
              <a:t>Broader Policies</a:t>
            </a:r>
            <a:endParaRPr lang="en-US" dirty="0"/>
          </a:p>
          <a:p>
            <a:pPr marL="914400" lvl="1" indent="-457200">
              <a:lnSpc>
                <a:spcPts val="2600"/>
              </a:lnSpc>
              <a:spcBef>
                <a:spcPts val="0"/>
              </a:spcBef>
              <a:spcAft>
                <a:spcPts val="800"/>
              </a:spcAft>
              <a:buFont typeface="+mj-lt"/>
              <a:buAutoNum type="alphaLcParenR"/>
            </a:pPr>
            <a:r>
              <a:rPr lang="en-US" dirty="0"/>
              <a:t>State transfers that guarantee an income floor for all families with dependents</a:t>
            </a:r>
          </a:p>
          <a:p>
            <a:pPr marL="914400" lvl="1" indent="-457200">
              <a:lnSpc>
                <a:spcPts val="2600"/>
              </a:lnSpc>
              <a:spcBef>
                <a:spcPts val="0"/>
              </a:spcBef>
              <a:spcAft>
                <a:spcPts val="800"/>
              </a:spcAft>
              <a:buFont typeface="+mj-lt"/>
              <a:buAutoNum type="alphaLcParenR"/>
            </a:pPr>
            <a:r>
              <a:rPr lang="en-US" dirty="0"/>
              <a:t>Publicly-funded health, education, and care services with universal principles</a:t>
            </a:r>
          </a:p>
          <a:p>
            <a:pPr marL="914400" lvl="1" indent="-457200">
              <a:lnSpc>
                <a:spcPts val="2600"/>
              </a:lnSpc>
              <a:spcBef>
                <a:spcPts val="0"/>
              </a:spcBef>
              <a:spcAft>
                <a:spcPts val="800"/>
              </a:spcAft>
              <a:buFont typeface="+mj-lt"/>
              <a:buAutoNum type="alphaLcParenR"/>
            </a:pPr>
            <a:r>
              <a:rPr lang="en-US" dirty="0"/>
              <a:t>Progressive taxation including substantial inheritance </a:t>
            </a:r>
            <a:r>
              <a:rPr lang="en-US" dirty="0" smtClean="0"/>
              <a:t>tax</a:t>
            </a:r>
            <a:endParaRPr lang="en-US" dirty="0"/>
          </a:p>
        </p:txBody>
      </p:sp>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39</a:t>
            </a:fld>
            <a:endParaRPr lang="en-US"/>
          </a:p>
        </p:txBody>
      </p:sp>
    </p:spTree>
    <p:extLst>
      <p:ext uri="{BB962C8B-B14F-4D97-AF65-F5344CB8AC3E}">
        <p14:creationId xmlns:p14="http://schemas.microsoft.com/office/powerpoint/2010/main" val="757634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4</a:t>
            </a:fld>
            <a:endParaRPr lang="en-US"/>
          </a:p>
        </p:txBody>
      </p:sp>
      <p:sp>
        <p:nvSpPr>
          <p:cNvPr id="7" name="Titel 1"/>
          <p:cNvSpPr>
            <a:spLocks noGrp="1"/>
          </p:cNvSpPr>
          <p:nvPr>
            <p:ph type="title"/>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nl-NL" dirty="0" err="1" smtClean="0"/>
              <a:t>Ch</a:t>
            </a:r>
            <a:r>
              <a:rPr lang="nl-NL" dirty="0" smtClean="0"/>
              <a:t> 1 </a:t>
            </a:r>
            <a:r>
              <a:rPr lang="nl-NL" dirty="0" err="1" smtClean="0"/>
              <a:t>Our</a:t>
            </a:r>
            <a:r>
              <a:rPr lang="nl-NL" dirty="0" smtClean="0"/>
              <a:t> </a:t>
            </a:r>
            <a:r>
              <a:rPr lang="nl-NL" dirty="0" err="1" smtClean="0"/>
              <a:t>main</a:t>
            </a:r>
            <a:r>
              <a:rPr lang="nl-NL" dirty="0" smtClean="0"/>
              <a:t> </a:t>
            </a:r>
            <a:r>
              <a:rPr lang="nl-NL" dirty="0" err="1" smtClean="0"/>
              <a:t>arguments</a:t>
            </a:r>
            <a:r>
              <a:rPr lang="nl-NL" dirty="0" smtClean="0"/>
              <a:t>:</a:t>
            </a:r>
            <a:endParaRPr lang="nl-NL" dirty="0"/>
          </a:p>
        </p:txBody>
      </p:sp>
      <p:sp>
        <p:nvSpPr>
          <p:cNvPr id="8" name="Tijdelijke aanduiding voor inhoud 2"/>
          <p:cNvSpPr>
            <a:spLocks noGrp="1"/>
          </p:cNvSpPr>
          <p:nvPr>
            <p:ph idx="1"/>
          </p:nvPr>
        </p:nvSpPr>
        <p:spPr>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nl-NL" dirty="0" smtClean="0"/>
              <a:t>The trends we analyse point in </a:t>
            </a:r>
            <a:r>
              <a:rPr lang="nl-NL" dirty="0" err="1" smtClean="0"/>
              <a:t>two</a:t>
            </a:r>
            <a:r>
              <a:rPr lang="nl-NL" dirty="0" smtClean="0"/>
              <a:t> </a:t>
            </a:r>
            <a:r>
              <a:rPr lang="nl-NL" dirty="0" err="1" smtClean="0"/>
              <a:t>directions</a:t>
            </a:r>
            <a:r>
              <a:rPr lang="nl-NL" dirty="0" smtClean="0"/>
              <a:t>: </a:t>
            </a:r>
            <a:r>
              <a:rPr lang="nl-NL" dirty="0" err="1" smtClean="0"/>
              <a:t>regress</a:t>
            </a:r>
            <a:r>
              <a:rPr lang="nl-NL" dirty="0" smtClean="0"/>
              <a:t> </a:t>
            </a:r>
            <a:r>
              <a:rPr lang="nl-NL" dirty="0" err="1" smtClean="0"/>
              <a:t>and</a:t>
            </a:r>
            <a:r>
              <a:rPr lang="nl-NL" dirty="0" smtClean="0"/>
              <a:t> </a:t>
            </a:r>
            <a:r>
              <a:rPr lang="nl-NL" dirty="0" err="1" smtClean="0"/>
              <a:t>progress</a:t>
            </a:r>
            <a:r>
              <a:rPr lang="nl-NL" dirty="0" smtClean="0"/>
              <a:t>. </a:t>
            </a:r>
          </a:p>
          <a:p>
            <a:r>
              <a:rPr lang="nl-NL" dirty="0" smtClean="0"/>
              <a:t>The </a:t>
            </a:r>
            <a:r>
              <a:rPr lang="nl-NL" dirty="0" err="1" smtClean="0"/>
              <a:t>outcome</a:t>
            </a:r>
            <a:r>
              <a:rPr lang="nl-NL" dirty="0" smtClean="0"/>
              <a:t> of </a:t>
            </a:r>
            <a:r>
              <a:rPr lang="nl-NL" dirty="0" err="1" smtClean="0"/>
              <a:t>this</a:t>
            </a:r>
            <a:r>
              <a:rPr lang="nl-NL" dirty="0" smtClean="0"/>
              <a:t> </a:t>
            </a:r>
            <a:r>
              <a:rPr lang="nl-NL" dirty="0" err="1" smtClean="0"/>
              <a:t>tension</a:t>
            </a:r>
            <a:r>
              <a:rPr lang="nl-NL" dirty="0" smtClean="0"/>
              <a:t> is </a:t>
            </a:r>
            <a:r>
              <a:rPr lang="nl-NL" dirty="0" err="1" smtClean="0"/>
              <a:t>shaped</a:t>
            </a:r>
            <a:r>
              <a:rPr lang="nl-NL" dirty="0" smtClean="0"/>
              <a:t> </a:t>
            </a:r>
            <a:r>
              <a:rPr lang="nl-NL" dirty="0" err="1" smtClean="0"/>
              <a:t>by</a:t>
            </a:r>
            <a:r>
              <a:rPr lang="nl-NL" dirty="0" smtClean="0"/>
              <a:t> </a:t>
            </a:r>
            <a:r>
              <a:rPr lang="nl-NL" dirty="0" err="1" smtClean="0"/>
              <a:t>collective</a:t>
            </a:r>
            <a:r>
              <a:rPr lang="nl-NL" dirty="0" smtClean="0"/>
              <a:t> actions </a:t>
            </a:r>
            <a:r>
              <a:rPr lang="nl-NL" dirty="0" err="1" smtClean="0"/>
              <a:t>and</a:t>
            </a:r>
            <a:r>
              <a:rPr lang="nl-NL" dirty="0" smtClean="0"/>
              <a:t> </a:t>
            </a:r>
            <a:r>
              <a:rPr lang="nl-NL" dirty="0" err="1" smtClean="0"/>
              <a:t>institutions</a:t>
            </a:r>
            <a:r>
              <a:rPr lang="nl-NL" dirty="0" smtClean="0"/>
              <a:t>.</a:t>
            </a:r>
          </a:p>
          <a:p>
            <a:r>
              <a:rPr lang="nl-NL" dirty="0" smtClean="0"/>
              <a:t>The </a:t>
            </a:r>
            <a:r>
              <a:rPr lang="nl-NL" dirty="0" err="1" smtClean="0"/>
              <a:t>interconnectedness</a:t>
            </a:r>
            <a:r>
              <a:rPr lang="nl-NL" dirty="0" smtClean="0"/>
              <a:t> of </a:t>
            </a:r>
            <a:r>
              <a:rPr lang="nl-NL" dirty="0" err="1" smtClean="0"/>
              <a:t>local</a:t>
            </a:r>
            <a:r>
              <a:rPr lang="nl-NL" dirty="0" smtClean="0"/>
              <a:t>, state/</a:t>
            </a:r>
            <a:r>
              <a:rPr lang="nl-NL" dirty="0" err="1" smtClean="0"/>
              <a:t>national</a:t>
            </a:r>
            <a:r>
              <a:rPr lang="nl-NL" dirty="0" smtClean="0"/>
              <a:t> </a:t>
            </a:r>
            <a:r>
              <a:rPr lang="nl-NL" dirty="0" err="1" smtClean="0"/>
              <a:t>and</a:t>
            </a:r>
            <a:r>
              <a:rPr lang="nl-NL" dirty="0" smtClean="0"/>
              <a:t> </a:t>
            </a:r>
            <a:r>
              <a:rPr lang="nl-NL" dirty="0" err="1" smtClean="0"/>
              <a:t>global</a:t>
            </a:r>
            <a:r>
              <a:rPr lang="nl-NL" dirty="0" smtClean="0"/>
              <a:t> levels is </a:t>
            </a:r>
            <a:r>
              <a:rPr lang="nl-NL" dirty="0" err="1" smtClean="0"/>
              <a:t>crucial</a:t>
            </a:r>
            <a:r>
              <a:rPr lang="nl-NL" dirty="0" smtClean="0"/>
              <a:t> </a:t>
            </a:r>
            <a:r>
              <a:rPr lang="nl-NL" dirty="0" err="1" smtClean="0"/>
              <a:t>for</a:t>
            </a:r>
            <a:r>
              <a:rPr lang="nl-NL" dirty="0" smtClean="0"/>
              <a:t> </a:t>
            </a:r>
            <a:r>
              <a:rPr lang="nl-NL" dirty="0" err="1" smtClean="0"/>
              <a:t>understanding</a:t>
            </a:r>
            <a:r>
              <a:rPr lang="nl-NL" dirty="0" smtClean="0"/>
              <a:t> </a:t>
            </a:r>
            <a:r>
              <a:rPr lang="nl-NL" dirty="0" err="1" smtClean="0"/>
              <a:t>both</a:t>
            </a:r>
            <a:r>
              <a:rPr lang="nl-NL" dirty="0" smtClean="0"/>
              <a:t> </a:t>
            </a:r>
            <a:r>
              <a:rPr lang="nl-NL" dirty="0" err="1" smtClean="0"/>
              <a:t>collective</a:t>
            </a:r>
            <a:r>
              <a:rPr lang="nl-NL" dirty="0" smtClean="0"/>
              <a:t> actions </a:t>
            </a:r>
            <a:r>
              <a:rPr lang="nl-NL" dirty="0" err="1" smtClean="0"/>
              <a:t>and</a:t>
            </a:r>
            <a:r>
              <a:rPr lang="nl-NL" dirty="0" smtClean="0"/>
              <a:t> </a:t>
            </a:r>
            <a:r>
              <a:rPr lang="nl-NL" dirty="0" err="1" smtClean="0"/>
              <a:t>institutions</a:t>
            </a:r>
            <a:r>
              <a:rPr lang="nl-NL" dirty="0" smtClean="0"/>
              <a:t>.</a:t>
            </a:r>
            <a:endParaRPr lang="nl-NL" dirty="0"/>
          </a:p>
        </p:txBody>
      </p:sp>
    </p:spTree>
    <p:extLst>
      <p:ext uri="{BB962C8B-B14F-4D97-AF65-F5344CB8AC3E}">
        <p14:creationId xmlns:p14="http://schemas.microsoft.com/office/powerpoint/2010/main" val="21118089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err="1" smtClean="0"/>
              <a:t>Ch</a:t>
            </a:r>
            <a:r>
              <a:rPr lang="en-US" dirty="0" smtClean="0"/>
              <a:t> 18 </a:t>
            </a:r>
            <a:r>
              <a:rPr lang="en-US" dirty="0"/>
              <a:t>Global health and the changing contours of human </a:t>
            </a:r>
            <a:r>
              <a:rPr lang="en-US" dirty="0" smtClean="0"/>
              <a:t>life, </a:t>
            </a:r>
            <a:r>
              <a:rPr lang="en-GB" dirty="0" smtClean="0"/>
              <a:t>Key </a:t>
            </a:r>
            <a:r>
              <a:rPr lang="en-GB" dirty="0"/>
              <a:t>Messages</a:t>
            </a:r>
            <a:endParaRPr lang="en-US" dirty="0"/>
          </a:p>
        </p:txBody>
      </p:sp>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40</a:t>
            </a:fld>
            <a:endParaRPr lang="en-US"/>
          </a:p>
        </p:txBody>
      </p:sp>
      <p:sp>
        <p:nvSpPr>
          <p:cNvPr id="7" name="Content Placeholder 2"/>
          <p:cNvSpPr>
            <a:spLocks noGrp="1"/>
          </p:cNvSpPr>
          <p:nvPr>
            <p:ph idx="1"/>
          </p:nvPr>
        </p:nvSpPr>
        <p:spPr>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514350">
              <a:buFont typeface="+mj-lt"/>
              <a:buAutoNum type="arabicPeriod"/>
            </a:pPr>
            <a:r>
              <a:rPr lang="en-US" sz="2800" dirty="0" smtClean="0"/>
              <a:t>There </a:t>
            </a:r>
            <a:r>
              <a:rPr lang="en-US" sz="2800" dirty="0"/>
              <a:t>has been unprecedented and significant progress in reducing premature death, extending life, and relieving the burden of disease. </a:t>
            </a:r>
          </a:p>
          <a:p>
            <a:pPr marL="914400" lvl="1" indent="-514350"/>
            <a:r>
              <a:rPr lang="en-US" sz="2400" i="1" dirty="0"/>
              <a:t>Even the poorest countries have seen huge reductions in child mortality, and life expectancy is increasing in most of the world.</a:t>
            </a:r>
            <a:r>
              <a:rPr lang="en-GB" sz="2000" i="1" dirty="0"/>
              <a:t> </a:t>
            </a:r>
            <a:r>
              <a:rPr lang="en-GB" sz="2400" i="1" dirty="0"/>
              <a:t>Broader choices are available for individuals (reproduction, enhancement, dying).</a:t>
            </a:r>
            <a:endParaRPr lang="en-US" sz="2400" i="1" dirty="0"/>
          </a:p>
          <a:p>
            <a:pPr marL="514350" indent="-514350">
              <a:buFont typeface="+mj-lt"/>
              <a:buAutoNum type="arabicPeriod"/>
            </a:pPr>
            <a:endParaRPr lang="en-US" sz="2800" dirty="0"/>
          </a:p>
          <a:p>
            <a:pPr marL="514350" indent="-514350">
              <a:buFont typeface="+mj-lt"/>
              <a:buAutoNum type="arabicPeriod"/>
            </a:pPr>
            <a:r>
              <a:rPr lang="en-US" sz="2800" dirty="0"/>
              <a:t>Serious inequalities remain both within and between countries. The population health agenda is unfinished.</a:t>
            </a:r>
          </a:p>
          <a:p>
            <a:pPr marL="514350" indent="-514350">
              <a:buFont typeface="+mj-lt"/>
              <a:buAutoNum type="arabicPeriod"/>
            </a:pPr>
            <a:endParaRPr lang="en-US" sz="2800" dirty="0"/>
          </a:p>
          <a:p>
            <a:pPr marL="514350" indent="-514350">
              <a:buFont typeface="+mj-lt"/>
              <a:buAutoNum type="arabicPeriod"/>
            </a:pPr>
            <a:r>
              <a:rPr lang="en-US" sz="2800" dirty="0"/>
              <a:t>Political, military, economic, environmental and socio-epidemiological risks may portend an end to decades of progress</a:t>
            </a:r>
          </a:p>
          <a:p>
            <a:pPr marL="514350" indent="-514350">
              <a:buFont typeface="+mj-lt"/>
              <a:buAutoNum type="arabicPeriod"/>
            </a:pPr>
            <a:endParaRPr lang="en-GB" sz="2800" dirty="0"/>
          </a:p>
        </p:txBody>
      </p:sp>
    </p:spTree>
    <p:extLst>
      <p:ext uri="{BB962C8B-B14F-4D97-AF65-F5344CB8AC3E}">
        <p14:creationId xmlns:p14="http://schemas.microsoft.com/office/powerpoint/2010/main" val="17881503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err="1" smtClean="0"/>
              <a:t>Ch</a:t>
            </a:r>
            <a:r>
              <a:rPr lang="en-GB" dirty="0" smtClean="0"/>
              <a:t> 18, Policy </a:t>
            </a:r>
            <a:r>
              <a:rPr lang="en-GB" dirty="0"/>
              <a:t>recommendations</a:t>
            </a:r>
            <a:endParaRPr lang="en-US" dirty="0"/>
          </a:p>
        </p:txBody>
      </p:sp>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41</a:t>
            </a:fld>
            <a:endParaRPr lang="en-US"/>
          </a:p>
        </p:txBody>
      </p:sp>
      <p:sp>
        <p:nvSpPr>
          <p:cNvPr id="7" name="Content Placeholder 2"/>
          <p:cNvSpPr>
            <a:spLocks noGrp="1"/>
          </p:cNvSpPr>
          <p:nvPr>
            <p:ph idx="1"/>
          </p:nvPr>
        </p:nvSpPr>
        <p:spPr>
          <a:xfrm>
            <a:off x="457200" y="1412776"/>
            <a:ext cx="8229600" cy="47811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b="1" dirty="0"/>
              <a:t>Continue progress in improving health-related quality of life and in extending lifespans</a:t>
            </a:r>
          </a:p>
          <a:p>
            <a:pPr lvl="1"/>
            <a:r>
              <a:rPr lang="en-GB" sz="1600" dirty="0"/>
              <a:t>Improve health systems and access (Universal Health Coverage)</a:t>
            </a:r>
          </a:p>
          <a:p>
            <a:pPr lvl="1"/>
            <a:r>
              <a:rPr lang="en-GB" sz="1600" dirty="0"/>
              <a:t>Improve health and social care across the life stages (and for debilitating conditions)</a:t>
            </a:r>
            <a:endParaRPr lang="en-US" sz="1600" dirty="0"/>
          </a:p>
          <a:p>
            <a:endParaRPr lang="en-US" sz="2000" dirty="0"/>
          </a:p>
          <a:p>
            <a:r>
              <a:rPr lang="en-US" sz="2000" b="1" dirty="0"/>
              <a:t>Redouble attention to narrowing inequalities</a:t>
            </a:r>
          </a:p>
          <a:p>
            <a:pPr lvl="1"/>
            <a:r>
              <a:rPr lang="en-US" sz="1600" dirty="0"/>
              <a:t>Address social determinants of health (with emphasis on equity)</a:t>
            </a:r>
          </a:p>
          <a:p>
            <a:pPr lvl="1"/>
            <a:r>
              <a:rPr lang="en-US" sz="1600" dirty="0"/>
              <a:t>Universal education (SDG4: ‘free equitable, quality’ pre-primary, primary and secondary education for girls and boys; prioritize education of women and girls)</a:t>
            </a:r>
          </a:p>
          <a:p>
            <a:pPr lvl="1"/>
            <a:r>
              <a:rPr lang="en-US" sz="1600" dirty="0"/>
              <a:t>Social health protection across the life course </a:t>
            </a:r>
          </a:p>
          <a:p>
            <a:endParaRPr lang="en-US" sz="2000" dirty="0"/>
          </a:p>
          <a:p>
            <a:r>
              <a:rPr lang="en-US" sz="2000" b="1" dirty="0"/>
              <a:t>Defend (and extend) all gains achieved to date</a:t>
            </a:r>
          </a:p>
          <a:p>
            <a:pPr lvl="1"/>
            <a:r>
              <a:rPr lang="en-US" sz="1600" dirty="0"/>
              <a:t>No weakening of health agencies</a:t>
            </a:r>
          </a:p>
          <a:p>
            <a:pPr lvl="1"/>
            <a:r>
              <a:rPr lang="en-US" sz="1600" dirty="0"/>
              <a:t>Identify and oppose political, economic, military and environmental practices/threats that can contribute to a serious erosion of population health </a:t>
            </a:r>
            <a:r>
              <a:rPr lang="en-US" sz="1600" dirty="0" smtClean="0"/>
              <a:t>worldwide</a:t>
            </a:r>
            <a:endParaRPr lang="en-US" sz="1600" dirty="0"/>
          </a:p>
        </p:txBody>
      </p:sp>
    </p:spTree>
    <p:extLst>
      <p:ext uri="{BB962C8B-B14F-4D97-AF65-F5344CB8AC3E}">
        <p14:creationId xmlns:p14="http://schemas.microsoft.com/office/powerpoint/2010/main" val="5235003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42</a:t>
            </a:fld>
            <a:endParaRPr lang="en-US"/>
          </a:p>
        </p:txBody>
      </p:sp>
      <p:sp>
        <p:nvSpPr>
          <p:cNvPr id="7" name="Titre 1"/>
          <p:cNvSpPr>
            <a:spLocks noGrp="1"/>
          </p:cNvSpPr>
          <p:nvPr>
            <p:ph type="title"/>
          </p:nvPr>
        </p:nvSpPr>
        <p:spPr>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80000"/>
              </a:lnSpc>
            </a:pPr>
            <a:r>
              <a:rPr lang="en-US" dirty="0" smtClean="0"/>
              <a:t/>
            </a:r>
            <a:br>
              <a:rPr lang="en-US" dirty="0" smtClean="0"/>
            </a:br>
            <a:r>
              <a:rPr lang="en-US" dirty="0" smtClean="0"/>
              <a:t>Chapter 19: How </a:t>
            </a:r>
            <a:r>
              <a:rPr lang="en-US" dirty="0"/>
              <a:t>can </a:t>
            </a:r>
            <a:r>
              <a:rPr lang="en-US" dirty="0" smtClean="0"/>
              <a:t>education </a:t>
            </a:r>
            <a:r>
              <a:rPr lang="en-US" dirty="0"/>
              <a:t>promote </a:t>
            </a:r>
            <a:r>
              <a:rPr lang="tr-TR" dirty="0" smtClean="0"/>
              <a:t>soc</a:t>
            </a:r>
            <a:r>
              <a:rPr lang="de-DE" dirty="0" smtClean="0"/>
              <a:t>i</a:t>
            </a:r>
            <a:r>
              <a:rPr lang="tr-TR" dirty="0" smtClean="0"/>
              <a:t>al progress</a:t>
            </a:r>
            <a:r>
              <a:rPr lang="en-US" dirty="0" smtClean="0"/>
              <a:t>?</a:t>
            </a:r>
            <a:r>
              <a:rPr lang="de-DE" dirty="0"/>
              <a:t/>
            </a:r>
            <a:br>
              <a:rPr lang="de-DE" dirty="0"/>
            </a:br>
            <a:endParaRPr lang="en-US" dirty="0"/>
          </a:p>
        </p:txBody>
      </p:sp>
      <p:sp>
        <p:nvSpPr>
          <p:cNvPr id="8" name="Espace réservé du contenu 2"/>
          <p:cNvSpPr>
            <a:spLocks noGrp="1"/>
          </p:cNvSpPr>
          <p:nvPr>
            <p:ph idx="1"/>
          </p:nvPr>
        </p:nvSpPr>
        <p:spPr>
          <a:prstGeom prst="rect">
            <a:avLst/>
          </a:prstGeom>
        </p:spPr>
        <p:txBody>
          <a:bodyPr vert="horz" lIns="91440" tIns="45720" rIns="91440" bIns="45720" rtlCol="0">
            <a:normAutofit fontScale="3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7400" dirty="0" smtClean="0"/>
              <a:t>Education should have four distinct goals to promote social progress: </a:t>
            </a:r>
          </a:p>
          <a:p>
            <a:endParaRPr lang="en-US" sz="6800" dirty="0"/>
          </a:p>
          <a:p>
            <a:pPr>
              <a:spcBef>
                <a:spcPts val="0"/>
              </a:spcBef>
              <a:spcAft>
                <a:spcPts val="1200"/>
              </a:spcAft>
            </a:pPr>
            <a:r>
              <a:rPr lang="en-US" sz="5500" dirty="0" smtClean="0"/>
              <a:t>CIVIC GOAL: Education </a:t>
            </a:r>
            <a:r>
              <a:rPr lang="en-US" sz="5500" dirty="0"/>
              <a:t>develops civic skills, and this is valuable for the individual, to allow for meaningful participation in civil society and political life, and for </a:t>
            </a:r>
            <a:r>
              <a:rPr lang="en-US" sz="5500" dirty="0" smtClean="0"/>
              <a:t>sustainable development, </a:t>
            </a:r>
            <a:r>
              <a:rPr lang="en-US" sz="5500" dirty="0"/>
              <a:t>to benefit from an informed and engaged citizenship</a:t>
            </a:r>
            <a:r>
              <a:rPr lang="en-US" sz="5500" dirty="0" smtClean="0"/>
              <a:t>. </a:t>
            </a:r>
          </a:p>
          <a:p>
            <a:pPr>
              <a:spcBef>
                <a:spcPts val="0"/>
              </a:spcBef>
              <a:spcAft>
                <a:spcPts val="1200"/>
              </a:spcAft>
            </a:pPr>
            <a:r>
              <a:rPr lang="en-US" sz="5500" dirty="0" smtClean="0"/>
              <a:t>ECONOMIC GOAL: Education </a:t>
            </a:r>
            <a:r>
              <a:rPr lang="en-US" sz="5500" dirty="0"/>
              <a:t>develops productive skills, and this is valuable for the individual, to advance in the labor market and for society, to improve and maintain prosperity and compete in a globalized economy</a:t>
            </a:r>
            <a:r>
              <a:rPr lang="en-US" sz="5500" dirty="0" smtClean="0"/>
              <a:t>. </a:t>
            </a:r>
          </a:p>
          <a:p>
            <a:pPr lvl="0">
              <a:spcBef>
                <a:spcPts val="0"/>
              </a:spcBef>
              <a:spcAft>
                <a:spcPts val="1200"/>
              </a:spcAft>
            </a:pPr>
            <a:r>
              <a:rPr lang="en-US" sz="5500" dirty="0" smtClean="0"/>
              <a:t>HUMANISTIC GOAL: Education </a:t>
            </a:r>
            <a:r>
              <a:rPr lang="en-US" sz="5500" dirty="0"/>
              <a:t>develops human talents and interests, and this is valuable for the individual, allowing for personal flourishing, and for </a:t>
            </a:r>
            <a:r>
              <a:rPr lang="en-US" sz="5500" dirty="0" smtClean="0"/>
              <a:t>society, </a:t>
            </a:r>
            <a:r>
              <a:rPr lang="en-US" sz="5500" dirty="0"/>
              <a:t>since the expansion of knowledge and human achievement are valuable for their own sake. </a:t>
            </a:r>
            <a:endParaRPr lang="en-US" sz="5500" dirty="0" smtClean="0"/>
          </a:p>
          <a:p>
            <a:pPr lvl="0">
              <a:spcBef>
                <a:spcPts val="0"/>
              </a:spcBef>
              <a:spcAft>
                <a:spcPts val="1200"/>
              </a:spcAft>
            </a:pPr>
            <a:r>
              <a:rPr lang="en-US" sz="5500" dirty="0" smtClean="0"/>
              <a:t>EQUITY GOAL: Education </a:t>
            </a:r>
            <a:r>
              <a:rPr lang="en-US" sz="5500" dirty="0"/>
              <a:t>can be a vehicle for equity and greater social inclusion, or when absent, poorly delivered or unfairly distributed, a vehicle for injustice and greater social exclusion.</a:t>
            </a:r>
            <a:endParaRPr lang="de-DE" sz="5500" dirty="0"/>
          </a:p>
          <a:p>
            <a:pPr marL="0" indent="0">
              <a:spcBef>
                <a:spcPts val="0"/>
              </a:spcBef>
              <a:spcAft>
                <a:spcPts val="1200"/>
              </a:spcAft>
              <a:buNone/>
            </a:pPr>
            <a:endParaRPr lang="en-US" sz="5500" dirty="0"/>
          </a:p>
        </p:txBody>
      </p:sp>
    </p:spTree>
    <p:extLst>
      <p:ext uri="{BB962C8B-B14F-4D97-AF65-F5344CB8AC3E}">
        <p14:creationId xmlns:p14="http://schemas.microsoft.com/office/powerpoint/2010/main" val="8800273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43</a:t>
            </a:fld>
            <a:endParaRPr lang="en-US"/>
          </a:p>
        </p:txBody>
      </p:sp>
      <p:sp>
        <p:nvSpPr>
          <p:cNvPr id="7" name="Titre 1"/>
          <p:cNvSpPr>
            <a:spLocks noGrp="1"/>
          </p:cNvSpPr>
          <p:nvPr>
            <p:ph type="title"/>
          </p:nvPr>
        </p:nvSpPr>
        <p:spPr>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80000"/>
              </a:lnSpc>
            </a:pPr>
            <a:r>
              <a:rPr lang="en-US" dirty="0" smtClean="0"/>
              <a:t/>
            </a:r>
            <a:br>
              <a:rPr lang="en-US" dirty="0" smtClean="0"/>
            </a:br>
            <a:r>
              <a:rPr lang="en-US" dirty="0" smtClean="0"/>
              <a:t>Chapter 19: How </a:t>
            </a:r>
            <a:r>
              <a:rPr lang="en-US" dirty="0"/>
              <a:t>can </a:t>
            </a:r>
            <a:r>
              <a:rPr lang="en-US" dirty="0" smtClean="0"/>
              <a:t>education </a:t>
            </a:r>
            <a:r>
              <a:rPr lang="en-US" dirty="0"/>
              <a:t>promote </a:t>
            </a:r>
            <a:r>
              <a:rPr lang="tr-TR" dirty="0" smtClean="0"/>
              <a:t>soc</a:t>
            </a:r>
            <a:r>
              <a:rPr lang="de-DE" dirty="0" smtClean="0"/>
              <a:t>i</a:t>
            </a:r>
            <a:r>
              <a:rPr lang="tr-TR" dirty="0" smtClean="0"/>
              <a:t>al progress</a:t>
            </a:r>
            <a:r>
              <a:rPr lang="en-US" dirty="0" smtClean="0"/>
              <a:t>?</a:t>
            </a:r>
            <a:r>
              <a:rPr lang="de-DE" dirty="0"/>
              <a:t/>
            </a:r>
            <a:br>
              <a:rPr lang="de-DE" dirty="0"/>
            </a:br>
            <a:endParaRPr lang="en-US" dirty="0"/>
          </a:p>
        </p:txBody>
      </p:sp>
      <p:sp>
        <p:nvSpPr>
          <p:cNvPr id="8" name="Espace réservé du contenu 2"/>
          <p:cNvSpPr>
            <a:spLocks noGrp="1"/>
          </p:cNvSpPr>
          <p:nvPr>
            <p:ph idx="1"/>
          </p:nvPr>
        </p:nvSpPr>
        <p:spPr>
          <a:xfrm>
            <a:off x="590872" y="1340768"/>
            <a:ext cx="8229600"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ts val="3000"/>
              </a:lnSpc>
              <a:spcBef>
                <a:spcPts val="1800"/>
              </a:spcBef>
              <a:buNone/>
            </a:pPr>
            <a:r>
              <a:rPr lang="en-US" sz="2800" dirty="0" smtClean="0"/>
              <a:t>Recommendations</a:t>
            </a:r>
          </a:p>
          <a:p>
            <a:pPr marL="0" indent="0">
              <a:lnSpc>
                <a:spcPts val="2300"/>
              </a:lnSpc>
              <a:spcBef>
                <a:spcPts val="1200"/>
              </a:spcBef>
              <a:buNone/>
            </a:pPr>
            <a:r>
              <a:rPr lang="pt-PT" sz="2000" dirty="0" err="1" smtClean="0"/>
              <a:t>Taking</a:t>
            </a:r>
            <a:r>
              <a:rPr lang="pt-PT" sz="2000" dirty="0" smtClean="0"/>
              <a:t> </a:t>
            </a:r>
            <a:r>
              <a:rPr lang="pt-PT" sz="2000" dirty="0" err="1"/>
              <a:t>into</a:t>
            </a:r>
            <a:r>
              <a:rPr lang="pt-PT" sz="2000" dirty="0"/>
              <a:t> </a:t>
            </a:r>
            <a:r>
              <a:rPr lang="pt-PT" sz="2000" dirty="0" err="1"/>
              <a:t>account</a:t>
            </a:r>
            <a:r>
              <a:rPr lang="pt-PT" sz="2000" dirty="0"/>
              <a:t> </a:t>
            </a:r>
            <a:r>
              <a:rPr lang="pt-PT" sz="2000" dirty="0" err="1"/>
              <a:t>the</a:t>
            </a:r>
            <a:r>
              <a:rPr lang="pt-PT" sz="2000" dirty="0"/>
              <a:t> </a:t>
            </a:r>
            <a:r>
              <a:rPr lang="pt-PT" sz="2000" dirty="0" err="1"/>
              <a:t>four</a:t>
            </a:r>
            <a:r>
              <a:rPr lang="pt-PT" sz="2000" dirty="0"/>
              <a:t> </a:t>
            </a:r>
            <a:r>
              <a:rPr lang="pt-PT" sz="2000" dirty="0" err="1" smtClean="0"/>
              <a:t>goals</a:t>
            </a:r>
            <a:r>
              <a:rPr lang="pt-PT" sz="2000" dirty="0" smtClean="0"/>
              <a:t>, </a:t>
            </a:r>
            <a:r>
              <a:rPr lang="pt-PT" sz="2000" dirty="0" err="1" smtClean="0"/>
              <a:t>apply</a:t>
            </a:r>
            <a:r>
              <a:rPr lang="pt-PT" sz="2000" dirty="0" smtClean="0"/>
              <a:t> a </a:t>
            </a:r>
            <a:r>
              <a:rPr lang="pt-PT" sz="2000" dirty="0" err="1" smtClean="0"/>
              <a:t>balanced</a:t>
            </a:r>
            <a:r>
              <a:rPr lang="pt-PT" sz="2000" dirty="0" smtClean="0"/>
              <a:t> </a:t>
            </a:r>
            <a:r>
              <a:rPr lang="pt-PT" sz="2000" dirty="0" err="1" smtClean="0"/>
              <a:t>approach</a:t>
            </a:r>
            <a:r>
              <a:rPr lang="pt-PT" sz="2000" dirty="0" smtClean="0"/>
              <a:t> to </a:t>
            </a:r>
            <a:r>
              <a:rPr lang="pt-PT" sz="2000" dirty="0" err="1" smtClean="0"/>
              <a:t>educational</a:t>
            </a:r>
            <a:r>
              <a:rPr lang="pt-PT" sz="2000" dirty="0" smtClean="0"/>
              <a:t> </a:t>
            </a:r>
            <a:r>
              <a:rPr lang="pt-PT" sz="2000" dirty="0" err="1" smtClean="0"/>
              <a:t>reform</a:t>
            </a:r>
            <a:r>
              <a:rPr lang="pt-PT" sz="2000" dirty="0" smtClean="0"/>
              <a:t>, </a:t>
            </a:r>
            <a:r>
              <a:rPr lang="pt-PT" sz="2000" dirty="0" err="1" smtClean="0"/>
              <a:t>including</a:t>
            </a:r>
            <a:r>
              <a:rPr lang="pt-PT" sz="2000" dirty="0" smtClean="0"/>
              <a:t> </a:t>
            </a:r>
            <a:r>
              <a:rPr lang="pt-PT" sz="2000" dirty="0" err="1" smtClean="0"/>
              <a:t>teacher</a:t>
            </a:r>
            <a:r>
              <a:rPr lang="pt-PT" sz="2000" dirty="0" smtClean="0"/>
              <a:t> </a:t>
            </a:r>
            <a:r>
              <a:rPr lang="pt-PT" sz="2000" dirty="0" err="1" smtClean="0"/>
              <a:t>education</a:t>
            </a:r>
            <a:r>
              <a:rPr lang="pt-PT" sz="2000" dirty="0" smtClean="0"/>
              <a:t>. </a:t>
            </a:r>
            <a:r>
              <a:rPr lang="pt-PT" sz="2000" dirty="0" err="1" smtClean="0"/>
              <a:t>This</a:t>
            </a:r>
            <a:r>
              <a:rPr lang="pt-PT" sz="2000" dirty="0" smtClean="0"/>
              <a:t> </a:t>
            </a:r>
            <a:r>
              <a:rPr lang="pt-PT" sz="2000" dirty="0" err="1" smtClean="0"/>
              <a:t>means</a:t>
            </a:r>
            <a:r>
              <a:rPr lang="pt-PT" sz="2000" dirty="0" smtClean="0"/>
              <a:t> </a:t>
            </a:r>
            <a:r>
              <a:rPr lang="pt-PT" sz="2000" dirty="0" err="1" smtClean="0"/>
              <a:t>putting</a:t>
            </a:r>
            <a:r>
              <a:rPr lang="pt-PT" sz="2000" dirty="0" smtClean="0"/>
              <a:t> more </a:t>
            </a:r>
            <a:r>
              <a:rPr lang="pt-PT" sz="2000" dirty="0" err="1" smtClean="0"/>
              <a:t>emphasis</a:t>
            </a:r>
            <a:r>
              <a:rPr lang="pt-PT" sz="2000" dirty="0" smtClean="0"/>
              <a:t> </a:t>
            </a:r>
            <a:r>
              <a:rPr lang="pt-PT" sz="2000" dirty="0" err="1" smtClean="0"/>
              <a:t>on</a:t>
            </a:r>
            <a:r>
              <a:rPr lang="pt-PT" sz="2000" dirty="0" smtClean="0"/>
              <a:t> </a:t>
            </a:r>
            <a:r>
              <a:rPr lang="pt-PT" sz="2000" dirty="0" err="1" smtClean="0"/>
              <a:t>the</a:t>
            </a:r>
            <a:r>
              <a:rPr lang="pt-PT" sz="2000" dirty="0" smtClean="0"/>
              <a:t> </a:t>
            </a:r>
            <a:r>
              <a:rPr lang="pt-PT" sz="2000" dirty="0" err="1" smtClean="0"/>
              <a:t>civic</a:t>
            </a:r>
            <a:r>
              <a:rPr lang="pt-PT" sz="2000" dirty="0" smtClean="0"/>
              <a:t> </a:t>
            </a:r>
            <a:r>
              <a:rPr lang="pt-PT" sz="2000" dirty="0" err="1" smtClean="0"/>
              <a:t>and</a:t>
            </a:r>
            <a:r>
              <a:rPr lang="pt-PT" sz="2000" dirty="0" smtClean="0"/>
              <a:t> </a:t>
            </a:r>
            <a:r>
              <a:rPr lang="pt-PT" sz="2000" dirty="0" err="1" smtClean="0"/>
              <a:t>humanistic</a:t>
            </a:r>
            <a:r>
              <a:rPr lang="pt-PT" sz="2000" dirty="0" smtClean="0"/>
              <a:t> </a:t>
            </a:r>
            <a:r>
              <a:rPr lang="pt-PT" sz="2000" dirty="0" err="1" smtClean="0"/>
              <a:t>goals</a:t>
            </a:r>
            <a:r>
              <a:rPr lang="pt-PT" sz="2000" dirty="0" smtClean="0"/>
              <a:t> e.g., </a:t>
            </a:r>
          </a:p>
          <a:p>
            <a:pPr>
              <a:lnSpc>
                <a:spcPts val="1800"/>
              </a:lnSpc>
              <a:spcBef>
                <a:spcPts val="600"/>
              </a:spcBef>
            </a:pPr>
            <a:r>
              <a:rPr lang="pt-PT" sz="1600" dirty="0" err="1"/>
              <a:t>reform</a:t>
            </a:r>
            <a:r>
              <a:rPr lang="pt-PT" sz="1600" dirty="0"/>
              <a:t> curricula </a:t>
            </a:r>
            <a:r>
              <a:rPr lang="pt-PT" sz="1600" dirty="0" err="1"/>
              <a:t>that</a:t>
            </a:r>
            <a:r>
              <a:rPr lang="pt-PT" sz="1600" dirty="0"/>
              <a:t> </a:t>
            </a:r>
            <a:r>
              <a:rPr lang="pt-PT" sz="1600" dirty="0" err="1"/>
              <a:t>include</a:t>
            </a:r>
            <a:r>
              <a:rPr lang="pt-PT" sz="1600" dirty="0"/>
              <a:t> </a:t>
            </a:r>
            <a:r>
              <a:rPr lang="pt-PT" sz="1600" dirty="0" err="1"/>
              <a:t>capacity</a:t>
            </a:r>
            <a:r>
              <a:rPr lang="pt-PT" sz="1600" dirty="0"/>
              <a:t> </a:t>
            </a:r>
            <a:r>
              <a:rPr lang="pt-PT" sz="1600" dirty="0" err="1"/>
              <a:t>building</a:t>
            </a:r>
            <a:r>
              <a:rPr lang="pt-PT" sz="1600" dirty="0"/>
              <a:t> for </a:t>
            </a:r>
            <a:r>
              <a:rPr lang="pt-PT" sz="1600" dirty="0" err="1"/>
              <a:t>collective</a:t>
            </a:r>
            <a:r>
              <a:rPr lang="pt-PT" sz="1600" dirty="0"/>
              <a:t> </a:t>
            </a:r>
            <a:r>
              <a:rPr lang="pt-PT" sz="1600" dirty="0" err="1"/>
              <a:t>actions</a:t>
            </a:r>
            <a:r>
              <a:rPr lang="pt-PT" sz="1600" dirty="0"/>
              <a:t> </a:t>
            </a:r>
            <a:r>
              <a:rPr lang="pt-PT" sz="1600" dirty="0" err="1" smtClean="0"/>
              <a:t>and</a:t>
            </a:r>
            <a:r>
              <a:rPr lang="pt-PT" sz="1600" dirty="0" smtClean="0"/>
              <a:t> </a:t>
            </a:r>
            <a:r>
              <a:rPr lang="pt-PT" sz="1600" dirty="0" err="1" smtClean="0"/>
              <a:t>enabling</a:t>
            </a:r>
            <a:r>
              <a:rPr lang="pt-PT" sz="1600" dirty="0" smtClean="0"/>
              <a:t> individual </a:t>
            </a:r>
            <a:r>
              <a:rPr lang="pt-PT" sz="1600" dirty="0" err="1" smtClean="0"/>
              <a:t>empowerment</a:t>
            </a:r>
            <a:r>
              <a:rPr lang="pt-PT" sz="1600" dirty="0" smtClean="0"/>
              <a:t>– </a:t>
            </a:r>
            <a:r>
              <a:rPr lang="pt-PT" sz="1600" i="1" dirty="0" err="1"/>
              <a:t>civic</a:t>
            </a:r>
            <a:r>
              <a:rPr lang="pt-PT" sz="1600" i="1" dirty="0"/>
              <a:t> </a:t>
            </a:r>
            <a:r>
              <a:rPr lang="pt-PT" sz="1600" i="1" dirty="0" err="1"/>
              <a:t>goal</a:t>
            </a:r>
            <a:r>
              <a:rPr lang="pt-PT" sz="1600" dirty="0"/>
              <a:t>; </a:t>
            </a:r>
          </a:p>
          <a:p>
            <a:pPr>
              <a:lnSpc>
                <a:spcPts val="1800"/>
              </a:lnSpc>
              <a:spcBef>
                <a:spcPts val="600"/>
              </a:spcBef>
            </a:pPr>
            <a:r>
              <a:rPr lang="pt-PT" sz="1600" dirty="0" err="1"/>
              <a:t>g</a:t>
            </a:r>
            <a:r>
              <a:rPr lang="pt-PT" sz="1600" dirty="0" err="1" smtClean="0"/>
              <a:t>ive</a:t>
            </a:r>
            <a:r>
              <a:rPr lang="pt-PT" sz="1600" dirty="0" smtClean="0"/>
              <a:t> </a:t>
            </a:r>
            <a:r>
              <a:rPr lang="pt-PT" sz="1600" dirty="0" err="1" smtClean="0"/>
              <a:t>space</a:t>
            </a:r>
            <a:r>
              <a:rPr lang="pt-PT" sz="1600" dirty="0" smtClean="0"/>
              <a:t> for </a:t>
            </a:r>
            <a:r>
              <a:rPr lang="pt-PT" sz="1600" dirty="0" err="1"/>
              <a:t>the</a:t>
            </a:r>
            <a:r>
              <a:rPr lang="pt-PT" sz="1600" dirty="0"/>
              <a:t> </a:t>
            </a:r>
            <a:r>
              <a:rPr lang="pt-PT" sz="1600" dirty="0" err="1"/>
              <a:t>humanity</a:t>
            </a:r>
            <a:r>
              <a:rPr lang="pt-PT" sz="1600" dirty="0"/>
              <a:t> </a:t>
            </a:r>
            <a:r>
              <a:rPr lang="pt-PT" sz="1600" dirty="0" err="1"/>
              <a:t>subjects</a:t>
            </a:r>
            <a:r>
              <a:rPr lang="pt-PT" sz="1600" dirty="0"/>
              <a:t> </a:t>
            </a:r>
            <a:r>
              <a:rPr lang="pt-PT" sz="1600" dirty="0" smtClean="0"/>
              <a:t>in </a:t>
            </a:r>
            <a:r>
              <a:rPr lang="pt-PT" sz="1600" dirty="0" err="1" smtClean="0"/>
              <a:t>the</a:t>
            </a:r>
            <a:r>
              <a:rPr lang="pt-PT" sz="1600" dirty="0" smtClean="0"/>
              <a:t> curriculum – </a:t>
            </a:r>
            <a:r>
              <a:rPr lang="pt-PT" sz="1600" i="1" dirty="0" err="1"/>
              <a:t>humanistic</a:t>
            </a:r>
            <a:r>
              <a:rPr lang="pt-PT" sz="1600" i="1" dirty="0"/>
              <a:t> </a:t>
            </a:r>
            <a:r>
              <a:rPr lang="pt-PT" sz="1600" i="1" dirty="0" err="1"/>
              <a:t>goal</a:t>
            </a:r>
            <a:r>
              <a:rPr lang="pt-PT" sz="1600" dirty="0"/>
              <a:t>; </a:t>
            </a:r>
          </a:p>
          <a:p>
            <a:pPr>
              <a:lnSpc>
                <a:spcPts val="1800"/>
              </a:lnSpc>
              <a:spcBef>
                <a:spcPts val="600"/>
              </a:spcBef>
            </a:pPr>
            <a:r>
              <a:rPr lang="pt-PT" sz="1600" dirty="0" err="1" smtClean="0"/>
              <a:t>close</a:t>
            </a:r>
            <a:r>
              <a:rPr lang="pt-PT" sz="1600" dirty="0" smtClean="0"/>
              <a:t> gaps in </a:t>
            </a:r>
            <a:r>
              <a:rPr lang="pt-PT" sz="1600" dirty="0" err="1" smtClean="0"/>
              <a:t>access</a:t>
            </a:r>
            <a:r>
              <a:rPr lang="pt-PT" sz="1600" dirty="0" smtClean="0"/>
              <a:t> to, </a:t>
            </a:r>
            <a:r>
              <a:rPr lang="pt-PT" sz="1600" dirty="0" err="1" smtClean="0"/>
              <a:t>experiences</a:t>
            </a:r>
            <a:r>
              <a:rPr lang="pt-PT" sz="1600" dirty="0" smtClean="0"/>
              <a:t> in, </a:t>
            </a:r>
            <a:r>
              <a:rPr lang="pt-PT" sz="1600" dirty="0" err="1" smtClean="0"/>
              <a:t>and</a:t>
            </a:r>
            <a:r>
              <a:rPr lang="pt-PT" sz="1600" dirty="0" smtClean="0"/>
              <a:t> </a:t>
            </a:r>
            <a:r>
              <a:rPr lang="pt-PT" sz="1600" dirty="0" err="1" smtClean="0"/>
              <a:t>outcomes</a:t>
            </a:r>
            <a:r>
              <a:rPr lang="pt-PT" sz="1600" dirty="0" smtClean="0"/>
              <a:t> </a:t>
            </a:r>
            <a:r>
              <a:rPr lang="pt-PT" sz="1600" dirty="0" err="1" smtClean="0"/>
              <a:t>of</a:t>
            </a:r>
            <a:r>
              <a:rPr lang="pt-PT" sz="1600" dirty="0" smtClean="0"/>
              <a:t> </a:t>
            </a:r>
            <a:r>
              <a:rPr lang="pt-PT" sz="1600" dirty="0" err="1" smtClean="0"/>
              <a:t>education</a:t>
            </a:r>
            <a:r>
              <a:rPr lang="pt-PT" sz="1600" dirty="0" smtClean="0"/>
              <a:t> – </a:t>
            </a:r>
            <a:r>
              <a:rPr lang="pt-PT" sz="1600" i="1" dirty="0" err="1" smtClean="0"/>
              <a:t>equity</a:t>
            </a:r>
            <a:r>
              <a:rPr lang="pt-PT" sz="1600" i="1" dirty="0" smtClean="0"/>
              <a:t> </a:t>
            </a:r>
            <a:r>
              <a:rPr lang="pt-PT" sz="1600" i="1" dirty="0" err="1" smtClean="0"/>
              <a:t>goal</a:t>
            </a:r>
            <a:r>
              <a:rPr lang="pt-PT" sz="1600" dirty="0" smtClean="0"/>
              <a:t>; </a:t>
            </a:r>
          </a:p>
          <a:p>
            <a:pPr>
              <a:lnSpc>
                <a:spcPts val="1800"/>
              </a:lnSpc>
              <a:spcBef>
                <a:spcPts val="600"/>
              </a:spcBef>
            </a:pPr>
            <a:r>
              <a:rPr lang="pt-PT" sz="1600" dirty="0" err="1" smtClean="0"/>
              <a:t>align</a:t>
            </a:r>
            <a:r>
              <a:rPr lang="pt-PT" sz="1600" dirty="0" smtClean="0"/>
              <a:t> </a:t>
            </a:r>
            <a:r>
              <a:rPr lang="pt-PT" sz="1600" dirty="0" err="1" smtClean="0"/>
              <a:t>education</a:t>
            </a:r>
            <a:r>
              <a:rPr lang="pt-PT" sz="1600" dirty="0" smtClean="0"/>
              <a:t> </a:t>
            </a:r>
            <a:r>
              <a:rPr lang="pt-PT" sz="1600" dirty="0" err="1" smtClean="0"/>
              <a:t>provision</a:t>
            </a:r>
            <a:r>
              <a:rPr lang="pt-PT" sz="1600" dirty="0" smtClean="0"/>
              <a:t> </a:t>
            </a:r>
            <a:r>
              <a:rPr lang="pt-PT" sz="1600" dirty="0" err="1" smtClean="0"/>
              <a:t>with</a:t>
            </a:r>
            <a:r>
              <a:rPr lang="pt-PT" sz="1600" dirty="0" smtClean="0"/>
              <a:t> </a:t>
            </a:r>
            <a:r>
              <a:rPr lang="pt-PT" sz="1600" dirty="0" err="1" smtClean="0"/>
              <a:t>the</a:t>
            </a:r>
            <a:r>
              <a:rPr lang="pt-PT" sz="1600" dirty="0" smtClean="0"/>
              <a:t> </a:t>
            </a:r>
            <a:r>
              <a:rPr lang="pt-PT" sz="1600" dirty="0" err="1" smtClean="0"/>
              <a:t>needs</a:t>
            </a:r>
            <a:r>
              <a:rPr lang="pt-PT" sz="1600" dirty="0" smtClean="0"/>
              <a:t> </a:t>
            </a:r>
            <a:r>
              <a:rPr lang="pt-PT" sz="1600" dirty="0" err="1" smtClean="0"/>
              <a:t>of</a:t>
            </a:r>
            <a:r>
              <a:rPr lang="pt-PT" sz="1600" dirty="0" smtClean="0"/>
              <a:t> </a:t>
            </a:r>
            <a:r>
              <a:rPr lang="pt-PT" sz="1600" dirty="0" err="1" smtClean="0"/>
              <a:t>the</a:t>
            </a:r>
            <a:r>
              <a:rPr lang="pt-PT" sz="1600" dirty="0" smtClean="0"/>
              <a:t> formal </a:t>
            </a:r>
            <a:r>
              <a:rPr lang="pt-PT" sz="1600" dirty="0" err="1" smtClean="0"/>
              <a:t>and</a:t>
            </a:r>
            <a:r>
              <a:rPr lang="pt-PT" sz="1600" dirty="0" smtClean="0"/>
              <a:t> informal </a:t>
            </a:r>
            <a:r>
              <a:rPr lang="pt-PT" sz="1600" dirty="0" err="1" smtClean="0"/>
              <a:t>economy</a:t>
            </a:r>
            <a:r>
              <a:rPr lang="pt-PT" sz="1600" dirty="0" smtClean="0"/>
              <a:t> – </a:t>
            </a:r>
            <a:r>
              <a:rPr lang="pt-PT" sz="1600" i="1" dirty="0" err="1" smtClean="0"/>
              <a:t>economic</a:t>
            </a:r>
            <a:r>
              <a:rPr lang="pt-PT" sz="1600" i="1" dirty="0" smtClean="0"/>
              <a:t> </a:t>
            </a:r>
            <a:r>
              <a:rPr lang="pt-PT" sz="1600" i="1" dirty="0" err="1" smtClean="0"/>
              <a:t>goal</a:t>
            </a:r>
            <a:endParaRPr lang="pt-PT" sz="1600" i="1" dirty="0" smtClean="0"/>
          </a:p>
          <a:p>
            <a:pPr marL="0" indent="0">
              <a:lnSpc>
                <a:spcPts val="2300"/>
              </a:lnSpc>
              <a:spcBef>
                <a:spcPts val="1200"/>
              </a:spcBef>
              <a:buNone/>
            </a:pPr>
            <a:r>
              <a:rPr lang="pt-PT" sz="2000" dirty="0" err="1" smtClean="0"/>
              <a:t>Make</a:t>
            </a:r>
            <a:r>
              <a:rPr lang="pt-PT" sz="2000" dirty="0" smtClean="0"/>
              <a:t> more research </a:t>
            </a:r>
            <a:r>
              <a:rPr lang="pt-PT" sz="2000" dirty="0" err="1" smtClean="0"/>
              <a:t>informed</a:t>
            </a:r>
            <a:r>
              <a:rPr lang="pt-PT" sz="2000" dirty="0" smtClean="0"/>
              <a:t> </a:t>
            </a:r>
            <a:r>
              <a:rPr lang="pt-PT" sz="2000" dirty="0" err="1" smtClean="0"/>
              <a:t>policy</a:t>
            </a:r>
            <a:r>
              <a:rPr lang="pt-PT" sz="2400" dirty="0" smtClean="0"/>
              <a:t> </a:t>
            </a:r>
          </a:p>
          <a:p>
            <a:pPr>
              <a:lnSpc>
                <a:spcPts val="1800"/>
              </a:lnSpc>
              <a:spcBef>
                <a:spcPts val="1200"/>
              </a:spcBef>
            </a:pPr>
            <a:r>
              <a:rPr lang="pt-PT" sz="1600" dirty="0" err="1" smtClean="0"/>
              <a:t>taking</a:t>
            </a:r>
            <a:r>
              <a:rPr lang="pt-PT" sz="1600" dirty="0" smtClean="0"/>
              <a:t> </a:t>
            </a:r>
            <a:r>
              <a:rPr lang="pt-PT" sz="1600" dirty="0" err="1" smtClean="0"/>
              <a:t>into</a:t>
            </a:r>
            <a:r>
              <a:rPr lang="pt-PT" sz="1600" dirty="0" smtClean="0"/>
              <a:t> </a:t>
            </a:r>
            <a:r>
              <a:rPr lang="pt-PT" sz="1600" dirty="0" err="1" smtClean="0"/>
              <a:t>account</a:t>
            </a:r>
            <a:r>
              <a:rPr lang="pt-PT" sz="1600" dirty="0" smtClean="0"/>
              <a:t> </a:t>
            </a:r>
            <a:r>
              <a:rPr lang="pt-PT" sz="1600" dirty="0" err="1" smtClean="0"/>
              <a:t>different</a:t>
            </a:r>
            <a:r>
              <a:rPr lang="pt-PT" sz="1600" dirty="0" smtClean="0"/>
              <a:t> </a:t>
            </a:r>
            <a:r>
              <a:rPr lang="pt-PT" sz="1600" dirty="0" err="1" smtClean="0"/>
              <a:t>methodological</a:t>
            </a:r>
            <a:r>
              <a:rPr lang="pt-PT" sz="1600" dirty="0" smtClean="0"/>
              <a:t> </a:t>
            </a:r>
            <a:r>
              <a:rPr lang="pt-PT" sz="1600" dirty="0" err="1" smtClean="0"/>
              <a:t>approaches</a:t>
            </a:r>
            <a:r>
              <a:rPr lang="pt-PT" sz="1600" dirty="0" smtClean="0"/>
              <a:t> </a:t>
            </a:r>
            <a:r>
              <a:rPr lang="pt-PT" sz="1600" dirty="0" err="1" smtClean="0"/>
              <a:t>focusing</a:t>
            </a:r>
            <a:r>
              <a:rPr lang="pt-PT" sz="1600" dirty="0" smtClean="0"/>
              <a:t> </a:t>
            </a:r>
            <a:r>
              <a:rPr lang="pt-PT" sz="1600" dirty="0" err="1" smtClean="0"/>
              <a:t>all</a:t>
            </a:r>
            <a:r>
              <a:rPr lang="pt-PT" sz="1600" dirty="0" smtClean="0"/>
              <a:t> </a:t>
            </a:r>
            <a:r>
              <a:rPr lang="pt-PT" sz="1600" dirty="0" err="1" smtClean="0"/>
              <a:t>four</a:t>
            </a:r>
            <a:r>
              <a:rPr lang="pt-PT" sz="1600" dirty="0" smtClean="0"/>
              <a:t> </a:t>
            </a:r>
            <a:r>
              <a:rPr lang="pt-PT" sz="1600" dirty="0" err="1" smtClean="0"/>
              <a:t>goals</a:t>
            </a:r>
            <a:r>
              <a:rPr lang="pt-PT" sz="1600" dirty="0" smtClean="0"/>
              <a:t> – </a:t>
            </a:r>
            <a:r>
              <a:rPr lang="pt-PT" sz="1600" dirty="0" err="1" smtClean="0"/>
              <a:t>beyond</a:t>
            </a:r>
            <a:r>
              <a:rPr lang="pt-PT" sz="1600" dirty="0" smtClean="0"/>
              <a:t> PISA </a:t>
            </a:r>
            <a:r>
              <a:rPr lang="pt-PT" sz="1600" dirty="0" err="1" smtClean="0"/>
              <a:t>and</a:t>
            </a:r>
            <a:r>
              <a:rPr lang="pt-PT" sz="1600" dirty="0" smtClean="0"/>
              <a:t> </a:t>
            </a:r>
            <a:r>
              <a:rPr lang="pt-PT" sz="1600" dirty="0" err="1" smtClean="0"/>
              <a:t>university</a:t>
            </a:r>
            <a:r>
              <a:rPr lang="pt-PT" sz="1600" dirty="0" smtClean="0"/>
              <a:t> rankings – </a:t>
            </a:r>
            <a:r>
              <a:rPr lang="pt-PT" sz="1600" dirty="0" err="1" smtClean="0"/>
              <a:t>and</a:t>
            </a:r>
            <a:r>
              <a:rPr lang="pt-PT" sz="1600" dirty="0" smtClean="0"/>
              <a:t> combine global </a:t>
            </a:r>
            <a:r>
              <a:rPr lang="pt-PT" sz="1600" dirty="0" err="1" smtClean="0"/>
              <a:t>and</a:t>
            </a:r>
            <a:r>
              <a:rPr lang="pt-PT" sz="1600" dirty="0" smtClean="0"/>
              <a:t> local research </a:t>
            </a:r>
            <a:r>
              <a:rPr lang="pt-PT" sz="1600" dirty="0" err="1" smtClean="0"/>
              <a:t>perspectives</a:t>
            </a:r>
            <a:endParaRPr lang="pt-PT" sz="1600" dirty="0" smtClean="0"/>
          </a:p>
          <a:p>
            <a:pPr marL="0" indent="0">
              <a:lnSpc>
                <a:spcPts val="2300"/>
              </a:lnSpc>
              <a:spcBef>
                <a:spcPts val="1200"/>
              </a:spcBef>
              <a:buNone/>
            </a:pPr>
            <a:r>
              <a:rPr lang="pt-PT" sz="2000" dirty="0" err="1" smtClean="0"/>
              <a:t>Promote</a:t>
            </a:r>
            <a:r>
              <a:rPr lang="pt-PT" sz="2000" dirty="0" smtClean="0"/>
              <a:t> </a:t>
            </a:r>
            <a:r>
              <a:rPr lang="pt-PT" sz="2000" dirty="0" err="1" smtClean="0"/>
              <a:t>governance</a:t>
            </a:r>
            <a:r>
              <a:rPr lang="pt-PT" sz="2000" dirty="0" smtClean="0"/>
              <a:t> </a:t>
            </a:r>
            <a:r>
              <a:rPr lang="pt-PT" sz="2000" dirty="0" err="1" smtClean="0"/>
              <a:t>structures</a:t>
            </a:r>
            <a:r>
              <a:rPr lang="pt-PT" sz="2000" dirty="0" smtClean="0"/>
              <a:t> </a:t>
            </a:r>
            <a:r>
              <a:rPr lang="pt-PT" sz="2000" dirty="0" err="1" smtClean="0"/>
              <a:t>that</a:t>
            </a:r>
            <a:r>
              <a:rPr lang="pt-PT" sz="2000" dirty="0" smtClean="0"/>
              <a:t> are </a:t>
            </a:r>
            <a:r>
              <a:rPr lang="pt-PT" sz="2000" dirty="0" err="1" smtClean="0"/>
              <a:t>flexible</a:t>
            </a:r>
            <a:r>
              <a:rPr lang="pt-PT" sz="2000" dirty="0" smtClean="0"/>
              <a:t>, </a:t>
            </a:r>
            <a:r>
              <a:rPr lang="pt-PT" sz="2000" dirty="0" err="1" smtClean="0"/>
              <a:t>participatory</a:t>
            </a:r>
            <a:r>
              <a:rPr lang="pt-PT" sz="2000" dirty="0" smtClean="0"/>
              <a:t>, </a:t>
            </a:r>
            <a:r>
              <a:rPr lang="pt-PT" sz="2000" dirty="0" err="1" smtClean="0"/>
              <a:t>and</a:t>
            </a:r>
            <a:r>
              <a:rPr lang="pt-PT" sz="2000" dirty="0" smtClean="0"/>
              <a:t> </a:t>
            </a:r>
            <a:r>
              <a:rPr lang="pt-PT" sz="2000" dirty="0" err="1" smtClean="0"/>
              <a:t>accountable</a:t>
            </a:r>
            <a:r>
              <a:rPr lang="pt-PT" sz="2000" dirty="0"/>
              <a:t> </a:t>
            </a:r>
            <a:r>
              <a:rPr lang="pt-PT" sz="2000" dirty="0" err="1" smtClean="0"/>
              <a:t>considering</a:t>
            </a:r>
            <a:r>
              <a:rPr lang="pt-PT" sz="2000" dirty="0" smtClean="0"/>
              <a:t> </a:t>
            </a:r>
            <a:r>
              <a:rPr lang="pt-PT" sz="2000" dirty="0" err="1" smtClean="0"/>
              <a:t>the</a:t>
            </a:r>
            <a:r>
              <a:rPr lang="pt-PT" sz="2000" dirty="0" smtClean="0"/>
              <a:t> </a:t>
            </a:r>
            <a:r>
              <a:rPr lang="pt-PT" sz="2000" dirty="0" err="1" smtClean="0"/>
              <a:t>political</a:t>
            </a:r>
            <a:r>
              <a:rPr lang="pt-PT" sz="2000" dirty="0" smtClean="0"/>
              <a:t> </a:t>
            </a:r>
            <a:r>
              <a:rPr lang="pt-PT" sz="2000" dirty="0" err="1" smtClean="0"/>
              <a:t>and</a:t>
            </a:r>
            <a:r>
              <a:rPr lang="pt-PT" sz="2000" dirty="0" smtClean="0"/>
              <a:t> social </a:t>
            </a:r>
            <a:r>
              <a:rPr lang="pt-PT" sz="2000" dirty="0" err="1" smtClean="0"/>
              <a:t>context</a:t>
            </a:r>
            <a:r>
              <a:rPr lang="pt-PT" sz="2000" dirty="0" smtClean="0"/>
              <a:t> </a:t>
            </a:r>
          </a:p>
        </p:txBody>
      </p:sp>
    </p:spTree>
    <p:extLst>
      <p:ext uri="{BB962C8B-B14F-4D97-AF65-F5344CB8AC3E}">
        <p14:creationId xmlns:p14="http://schemas.microsoft.com/office/powerpoint/2010/main" val="32842400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err="1" smtClean="0"/>
              <a:t>Ch</a:t>
            </a:r>
            <a:r>
              <a:rPr lang="en-US" dirty="0" smtClean="0"/>
              <a:t> 20</a:t>
            </a:r>
            <a:endParaRPr lang="en-US" dirty="0"/>
          </a:p>
        </p:txBody>
      </p:sp>
      <p:sp>
        <p:nvSpPr>
          <p:cNvPr id="3" name="Espace réservé du contenu 2"/>
          <p:cNvSpPr>
            <a:spLocks noGrp="1"/>
          </p:cNvSpPr>
          <p:nvPr>
            <p:ph idx="1"/>
          </p:nvPr>
        </p:nvSpPr>
        <p:spPr/>
        <p:txBody>
          <a:bodyPr>
            <a:normAutofit fontScale="70000" lnSpcReduction="20000"/>
          </a:bodyPr>
          <a:lstStyle/>
          <a:p>
            <a:r>
              <a:rPr lang="en-US" dirty="0"/>
              <a:t>This chapter contains an analytical elaboration of the theoretical issues at stake in the concept of belonging and then proceeds with an extensive empirical report on how these questions of belonging have surfaced in different parts of the world. </a:t>
            </a:r>
            <a:endParaRPr lang="fr-FR" dirty="0"/>
          </a:p>
          <a:p>
            <a:r>
              <a:rPr lang="en-US" dirty="0"/>
              <a:t> </a:t>
            </a:r>
            <a:r>
              <a:rPr lang="en-US" dirty="0" smtClean="0"/>
              <a:t>The </a:t>
            </a:r>
            <a:r>
              <a:rPr lang="en-US" dirty="0"/>
              <a:t>analysis views belonging from three different conceptual angles –-belonging as </a:t>
            </a:r>
            <a:r>
              <a:rPr lang="en-US" i="1" dirty="0"/>
              <a:t>identity</a:t>
            </a:r>
            <a:r>
              <a:rPr lang="en-US" dirty="0"/>
              <a:t>, as </a:t>
            </a:r>
            <a:r>
              <a:rPr lang="en-US" i="1" dirty="0"/>
              <a:t>solidarity</a:t>
            </a:r>
            <a:r>
              <a:rPr lang="en-US" dirty="0"/>
              <a:t>, and as consisting in an </a:t>
            </a:r>
            <a:r>
              <a:rPr lang="en-US" i="1" dirty="0"/>
              <a:t>unalienated life</a:t>
            </a:r>
            <a:r>
              <a:rPr lang="en-US" dirty="0"/>
              <a:t>.   </a:t>
            </a:r>
            <a:endParaRPr lang="fr-FR" dirty="0"/>
          </a:p>
          <a:p>
            <a:r>
              <a:rPr lang="en-US" dirty="0"/>
              <a:t> </a:t>
            </a:r>
            <a:r>
              <a:rPr lang="en-US" dirty="0" smtClean="0"/>
              <a:t>The </a:t>
            </a:r>
            <a:r>
              <a:rPr lang="en-US" dirty="0"/>
              <a:t>first is discussed in purely descriptive terms : how, despite each individual possessing multiple identities, we nevertheless often allow ourselves to be mobilized into a form of (identity) politics on the basis of one or other of them in relatively (if not permanently) fixed terms.?  This fixity is understood in terms of pre-commitments that bind one to certain commitments in the future, whether they are religious, ethnic, national… </a:t>
            </a:r>
            <a:endParaRPr lang="fr-FR" dirty="0"/>
          </a:p>
          <a:p>
            <a:pPr marL="0" indent="0">
              <a:buNone/>
            </a:pPr>
            <a:endParaRPr lang="en-US" dirty="0"/>
          </a:p>
        </p:txBody>
      </p:sp>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44</a:t>
            </a:fld>
            <a:endParaRPr lang="en-US"/>
          </a:p>
        </p:txBody>
      </p:sp>
    </p:spTree>
    <p:extLst>
      <p:ext uri="{BB962C8B-B14F-4D97-AF65-F5344CB8AC3E}">
        <p14:creationId xmlns:p14="http://schemas.microsoft.com/office/powerpoint/2010/main" val="27053448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err="1" smtClean="0"/>
              <a:t>Ch</a:t>
            </a:r>
            <a:r>
              <a:rPr lang="en-US" dirty="0" smtClean="0"/>
              <a:t> 20</a:t>
            </a:r>
            <a:endParaRPr lang="en-US" dirty="0"/>
          </a:p>
        </p:txBody>
      </p:sp>
      <p:sp>
        <p:nvSpPr>
          <p:cNvPr id="3" name="Espace réservé du contenu 2"/>
          <p:cNvSpPr>
            <a:spLocks noGrp="1"/>
          </p:cNvSpPr>
          <p:nvPr>
            <p:ph idx="1"/>
          </p:nvPr>
        </p:nvSpPr>
        <p:spPr/>
        <p:txBody>
          <a:bodyPr>
            <a:normAutofit fontScale="70000" lnSpcReduction="20000"/>
          </a:bodyPr>
          <a:lstStyle/>
          <a:p>
            <a:r>
              <a:rPr lang="en-US" dirty="0"/>
              <a:t>The other two forms of belonging are discussed in normative terms, as social ideals with broad political and economic implications.  Belonging as solidarity is at its most challenging when the solidarity is between individuals from different groups rather than within a group.  What constitutes this more ambitious form of solidarity is the possibility of engaging with opposed points of view from within </a:t>
            </a:r>
            <a:r>
              <a:rPr lang="en-US" i="1" dirty="0"/>
              <a:t>their</a:t>
            </a:r>
            <a:r>
              <a:rPr lang="en-US" dirty="0"/>
              <a:t> motivational psychology.    </a:t>
            </a:r>
            <a:endParaRPr lang="fr-FR" dirty="0"/>
          </a:p>
          <a:p>
            <a:r>
              <a:rPr lang="en-US" dirty="0"/>
              <a:t>The theoretical section finally argues that the unalienated life is properly seen as an ideal that is even more fundamental than the ideals of liberty and equality, in the sense that liberty and equality are not self-standing goals but goals in the service of achieving a social life of unalienated relations.  So understood, not only might some of the tension that now exists between the ideals of liberty and equality be resolved, but the pursuit of equality would not be a mere form of social engineering. </a:t>
            </a:r>
            <a:endParaRPr lang="fr-FR" dirty="0"/>
          </a:p>
          <a:p>
            <a:pPr marL="0" indent="0">
              <a:buNone/>
            </a:pPr>
            <a:endParaRPr lang="en-US" dirty="0"/>
          </a:p>
        </p:txBody>
      </p:sp>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45</a:t>
            </a:fld>
            <a:endParaRPr lang="en-US"/>
          </a:p>
        </p:txBody>
      </p:sp>
    </p:spTree>
    <p:extLst>
      <p:ext uri="{BB962C8B-B14F-4D97-AF65-F5344CB8AC3E}">
        <p14:creationId xmlns:p14="http://schemas.microsoft.com/office/powerpoint/2010/main" val="30373912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err="1" smtClean="0"/>
              <a:t>Ch</a:t>
            </a:r>
            <a:r>
              <a:rPr lang="en-US" dirty="0" smtClean="0"/>
              <a:t> 20</a:t>
            </a:r>
            <a:endParaRPr lang="en-US" dirty="0"/>
          </a:p>
        </p:txBody>
      </p:sp>
      <p:sp>
        <p:nvSpPr>
          <p:cNvPr id="3" name="Espace réservé du contenu 2"/>
          <p:cNvSpPr>
            <a:spLocks noGrp="1"/>
          </p:cNvSpPr>
          <p:nvPr>
            <p:ph idx="1"/>
          </p:nvPr>
        </p:nvSpPr>
        <p:spPr/>
        <p:txBody>
          <a:bodyPr>
            <a:normAutofit fontScale="77500" lnSpcReduction="20000"/>
          </a:bodyPr>
          <a:lstStyle/>
          <a:p>
            <a:r>
              <a:rPr lang="en-US" dirty="0"/>
              <a:t>The regional accounts survey a wide range of identity politics in different parts of the world, as well as the challenges that these pose for cross-cultural solidarities and a variety of social and economic sources of alienation. Abstracting away from the (important and diverse) details of the particular regions, they yield some general and tentative conclusions about the prospects and possibilities for </a:t>
            </a:r>
            <a:r>
              <a:rPr lang="en-US" dirty="0" smtClean="0"/>
              <a:t>belonging</a:t>
            </a:r>
            <a:r>
              <a:rPr lang="en-US" dirty="0"/>
              <a:t> </a:t>
            </a:r>
            <a:endParaRPr lang="fr-FR" dirty="0"/>
          </a:p>
          <a:p>
            <a:r>
              <a:rPr lang="en-US" dirty="0"/>
              <a:t>A good general question by which these may be approached is to ask:  </a:t>
            </a:r>
            <a:endParaRPr lang="fr-FR" dirty="0"/>
          </a:p>
          <a:p>
            <a:r>
              <a:rPr lang="en-US" dirty="0"/>
              <a:t>How might we conceive the ideal of belonging in terms of our overall theme of social progress?  As we see it, progress in the realm of belonging occurs when it becomes less fixed and more inclusive.    </a:t>
            </a:r>
            <a:endParaRPr lang="fr-FR" dirty="0"/>
          </a:p>
          <a:p>
            <a:pPr marL="0" indent="0">
              <a:buNone/>
            </a:pPr>
            <a:endParaRPr lang="en-US" dirty="0"/>
          </a:p>
        </p:txBody>
      </p:sp>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46</a:t>
            </a:fld>
            <a:endParaRPr lang="en-US"/>
          </a:p>
        </p:txBody>
      </p:sp>
    </p:spTree>
    <p:extLst>
      <p:ext uri="{BB962C8B-B14F-4D97-AF65-F5344CB8AC3E}">
        <p14:creationId xmlns:p14="http://schemas.microsoft.com/office/powerpoint/2010/main" val="230171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err="1" smtClean="0"/>
              <a:t>Ch</a:t>
            </a:r>
            <a:r>
              <a:rPr lang="en-US" dirty="0" smtClean="0"/>
              <a:t> 20</a:t>
            </a:r>
            <a:endParaRPr lang="en-US" dirty="0"/>
          </a:p>
        </p:txBody>
      </p:sp>
      <p:sp>
        <p:nvSpPr>
          <p:cNvPr id="3" name="Espace réservé du contenu 2"/>
          <p:cNvSpPr>
            <a:spLocks noGrp="1"/>
          </p:cNvSpPr>
          <p:nvPr>
            <p:ph idx="1"/>
          </p:nvPr>
        </p:nvSpPr>
        <p:spPr/>
        <p:txBody>
          <a:bodyPr>
            <a:normAutofit fontScale="62500" lnSpcReduction="20000"/>
          </a:bodyPr>
          <a:lstStyle/>
          <a:p>
            <a:r>
              <a:rPr lang="en-US" dirty="0"/>
              <a:t>In terms of the three aspects of belonging (identity, solidarity, and the unalienated life), this would amount to overcoming identities in the narrow sense and this emerges as a result of increasingly unalienated social relations and the cultivation of greater solidarities over different groups rather than within groups.  </a:t>
            </a:r>
            <a:endParaRPr lang="fr-FR" dirty="0"/>
          </a:p>
          <a:p>
            <a:r>
              <a:rPr lang="en-US" dirty="0"/>
              <a:t>How such progress is made may emerge from a variety of conditions and may be variably pursued.    But our regional surveys suggest that, central to these various possibilities is the need to stress and to integrate two different agencies in any  large scale effort towards these ends: on the one hand the role of the state and the policies and reforms it can enact and on the other the element of democratic mobilization.  The latter has two functions.  Movements can put pressure on the state to enact the requisite policies, but movements can also themselves be locations of public education through democratic collective deliberation, which if sustained over time, helps to create solidarities that transcend particular identities of language, ethnicity, religion </a:t>
            </a:r>
            <a:r>
              <a:rPr lang="en-US" dirty="0" err="1"/>
              <a:t>etc</a:t>
            </a:r>
            <a:r>
              <a:rPr lang="en-US" dirty="0"/>
              <a:t> towards a common register of concepts and ideals. </a:t>
            </a:r>
            <a:endParaRPr lang="fr-FR" dirty="0"/>
          </a:p>
          <a:p>
            <a:pPr marL="0" indent="0">
              <a:buNone/>
            </a:pPr>
            <a:endParaRPr lang="en-US" dirty="0"/>
          </a:p>
        </p:txBody>
      </p:sp>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47</a:t>
            </a:fld>
            <a:endParaRPr lang="en-US"/>
          </a:p>
        </p:txBody>
      </p:sp>
    </p:spTree>
    <p:extLst>
      <p:ext uri="{BB962C8B-B14F-4D97-AF65-F5344CB8AC3E}">
        <p14:creationId xmlns:p14="http://schemas.microsoft.com/office/powerpoint/2010/main" val="57645632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err="1" smtClean="0"/>
              <a:t>Ch</a:t>
            </a:r>
            <a:r>
              <a:rPr lang="en-US" dirty="0" smtClean="0"/>
              <a:t> 20</a:t>
            </a:r>
            <a:endParaRPr lang="en-US" dirty="0"/>
          </a:p>
        </p:txBody>
      </p:sp>
      <p:sp>
        <p:nvSpPr>
          <p:cNvPr id="3" name="Espace réservé du contenu 2"/>
          <p:cNvSpPr>
            <a:spLocks noGrp="1"/>
          </p:cNvSpPr>
          <p:nvPr>
            <p:ph idx="1"/>
          </p:nvPr>
        </p:nvSpPr>
        <p:spPr/>
        <p:txBody>
          <a:bodyPr>
            <a:normAutofit fontScale="70000" lnSpcReduction="20000"/>
          </a:bodyPr>
          <a:lstStyle/>
          <a:p>
            <a:r>
              <a:rPr lang="en-US" dirty="0"/>
              <a:t>The regional surveys threw up a range of more specific conclusions, Here is a brief selection</a:t>
            </a:r>
            <a:r>
              <a:rPr lang="en-US"/>
              <a:t>. </a:t>
            </a:r>
            <a:r>
              <a:rPr lang="en-US" dirty="0"/>
              <a:t> </a:t>
            </a:r>
            <a:endParaRPr lang="fr-FR" dirty="0"/>
          </a:p>
          <a:p>
            <a:r>
              <a:rPr lang="en-US" dirty="0"/>
              <a:t>The reports from Canada and Sri Lanka propose startlingly different policies, the former weighing in in </a:t>
            </a:r>
            <a:r>
              <a:rPr lang="en-US" dirty="0" err="1"/>
              <a:t>favour</a:t>
            </a:r>
            <a:r>
              <a:rPr lang="en-US" dirty="0"/>
              <a:t> of recognition of communitarian identities that should be dialogically brought together, the Sri Lankan report stressing a more top-down state intervention that discourages such communitarian differences for a more civic form of popular participation.  One report on Europe traverses the vexed forms of exclusion that owe to language, in particular how deliberative democracy may be blocked by language constraints  --first by lack of knowledge of the language of debate and then further by lack of access to the conceptual register of debate.  The report on Islamic nations is a historical account of how Islamic identities and ideologies formed into an ethical register, despite seemingly politically articulated goals. </a:t>
            </a:r>
            <a:endParaRPr lang="en-US" dirty="0"/>
          </a:p>
        </p:txBody>
      </p:sp>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48</a:t>
            </a:fld>
            <a:endParaRPr lang="en-US"/>
          </a:p>
        </p:txBody>
      </p:sp>
    </p:spTree>
    <p:extLst>
      <p:ext uri="{BB962C8B-B14F-4D97-AF65-F5344CB8AC3E}">
        <p14:creationId xmlns:p14="http://schemas.microsoft.com/office/powerpoint/2010/main" val="14455815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a:t>Chapter 21 Key Points </a:t>
            </a:r>
            <a:endParaRPr lang="en-US" dirty="0"/>
          </a:p>
        </p:txBody>
      </p:sp>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49</a:t>
            </a:fld>
            <a:endParaRPr lang="en-US"/>
          </a:p>
        </p:txBody>
      </p:sp>
      <p:sp>
        <p:nvSpPr>
          <p:cNvPr id="8" name="TextBox 4"/>
          <p:cNvSpPr txBox="1">
            <a:spLocks noGrp="1"/>
          </p:cNvSpPr>
          <p:nvPr>
            <p:ph idx="1"/>
          </p:nvPr>
        </p:nvSpPr>
        <p:spPr>
          <a:xfrm>
            <a:off x="457200" y="1600200"/>
            <a:ext cx="8075240" cy="479515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342900">
              <a:buFont typeface="+mj-lt"/>
              <a:buAutoNum type="arabicPeriod"/>
            </a:pPr>
            <a:r>
              <a:rPr lang="en-US" sz="2200" dirty="0"/>
              <a:t> </a:t>
            </a:r>
            <a:r>
              <a:rPr lang="en-US" sz="2200" dirty="0" smtClean="0"/>
              <a:t>Social </a:t>
            </a:r>
            <a:r>
              <a:rPr lang="en-US" sz="2200" dirty="0"/>
              <a:t>progress represents a broad gradient for multiple </a:t>
            </a:r>
            <a:r>
              <a:rPr lang="en-US" sz="2200" dirty="0" smtClean="0"/>
              <a:t>directions of </a:t>
            </a:r>
            <a:r>
              <a:rPr lang="en-US" sz="2200" dirty="0" smtClean="0"/>
              <a:t>change requiring more </a:t>
            </a:r>
            <a:r>
              <a:rPr lang="en-US" sz="2200" dirty="0"/>
              <a:t>collective </a:t>
            </a:r>
            <a:r>
              <a:rPr lang="en-US" sz="2200" dirty="0" smtClean="0"/>
              <a:t>deliberation </a:t>
            </a:r>
            <a:r>
              <a:rPr lang="en-US" sz="2200" dirty="0"/>
              <a:t>and commitment. </a:t>
            </a:r>
            <a:endParaRPr lang="en-US" sz="2200" dirty="0" smtClean="0"/>
          </a:p>
          <a:p>
            <a:pPr marL="342900">
              <a:buFont typeface="+mj-lt"/>
              <a:buAutoNum type="arabicPeriod"/>
            </a:pPr>
            <a:r>
              <a:rPr lang="en-US" sz="2200" dirty="0" smtClean="0"/>
              <a:t>Social </a:t>
            </a:r>
            <a:r>
              <a:rPr lang="en-US" sz="2200" dirty="0"/>
              <a:t>progress and democratic processes are in danger of </a:t>
            </a:r>
            <a:r>
              <a:rPr lang="en-US" sz="2200" dirty="0" smtClean="0"/>
              <a:t>reversal.</a:t>
            </a:r>
          </a:p>
          <a:p>
            <a:pPr marL="342900">
              <a:buFont typeface="+mj-lt"/>
              <a:buAutoNum type="arabicPeriod"/>
            </a:pPr>
            <a:r>
              <a:rPr lang="en-US" sz="2200" dirty="0" smtClean="0"/>
              <a:t>Current </a:t>
            </a:r>
            <a:r>
              <a:rPr lang="en-US" sz="2200" dirty="0" smtClean="0"/>
              <a:t>patterns of capitalist development are contributing to </a:t>
            </a:r>
            <a:r>
              <a:rPr lang="en-US" sz="2200" dirty="0" smtClean="0"/>
              <a:t> </a:t>
            </a:r>
            <a:r>
              <a:rPr lang="en-US" sz="2200" dirty="0" smtClean="0"/>
              <a:t>inequalities that both violate principles of economic justice </a:t>
            </a:r>
            <a:r>
              <a:rPr lang="en-US" sz="2200" dirty="0" smtClean="0"/>
              <a:t>and </a:t>
            </a:r>
            <a:r>
              <a:rPr lang="en-US" sz="2200" dirty="0" smtClean="0"/>
              <a:t>impede cooperative </a:t>
            </a:r>
            <a:r>
              <a:rPr lang="en-US" sz="2200" dirty="0"/>
              <a:t>solutions to </a:t>
            </a:r>
            <a:r>
              <a:rPr lang="en-US" sz="2200" dirty="0" smtClean="0"/>
              <a:t>pressing social problems. </a:t>
            </a:r>
            <a:endParaRPr lang="en-US" sz="2200" dirty="0" smtClean="0"/>
          </a:p>
          <a:p>
            <a:pPr marL="342900">
              <a:buFont typeface="+mj-lt"/>
              <a:buAutoNum type="arabicPeriod"/>
            </a:pPr>
            <a:r>
              <a:rPr lang="en-US" sz="2200" dirty="0" smtClean="0"/>
              <a:t>Scientific </a:t>
            </a:r>
            <a:r>
              <a:rPr lang="en-US" sz="2200" dirty="0"/>
              <a:t>knowledge in general and social sciences in particular </a:t>
            </a:r>
            <a:r>
              <a:rPr lang="en-US" sz="2200" dirty="0" smtClean="0"/>
              <a:t>are </a:t>
            </a:r>
            <a:r>
              <a:rPr lang="en-US" sz="2200" dirty="0"/>
              <a:t>conduits of power </a:t>
            </a:r>
            <a:r>
              <a:rPr lang="en-US" sz="2200" dirty="0" smtClean="0"/>
              <a:t>that </a:t>
            </a:r>
            <a:r>
              <a:rPr lang="en-US" sz="2200" dirty="0"/>
              <a:t>can impede social progress. </a:t>
            </a:r>
            <a:endParaRPr lang="en-US" sz="2200" dirty="0" smtClean="0"/>
          </a:p>
          <a:p>
            <a:pPr marL="342900">
              <a:buFont typeface="+mj-lt"/>
              <a:buAutoNum type="arabicPeriod"/>
            </a:pPr>
            <a:r>
              <a:rPr lang="en-US" sz="2200" dirty="0" smtClean="0"/>
              <a:t>Misaligned </a:t>
            </a:r>
            <a:r>
              <a:rPr lang="en-US" sz="2200" dirty="0"/>
              <a:t>incentives, lack of accountability and propensities to </a:t>
            </a:r>
            <a:r>
              <a:rPr lang="en-US" sz="2200" dirty="0" smtClean="0"/>
              <a:t>lock-in </a:t>
            </a:r>
            <a:r>
              <a:rPr lang="en-US" sz="2200" dirty="0"/>
              <a:t>can </a:t>
            </a:r>
            <a:r>
              <a:rPr lang="en-US" sz="2200" dirty="0" smtClean="0"/>
              <a:t>make patterns </a:t>
            </a:r>
            <a:r>
              <a:rPr lang="en-US" sz="2200" dirty="0"/>
              <a:t>of technological innovation an obstacle </a:t>
            </a:r>
            <a:r>
              <a:rPr lang="en-US" sz="2200" dirty="0" smtClean="0"/>
              <a:t>to </a:t>
            </a:r>
            <a:r>
              <a:rPr lang="en-US" sz="2200" dirty="0"/>
              <a:t>social progress.  </a:t>
            </a:r>
          </a:p>
          <a:p>
            <a:endParaRPr lang="en-US" sz="2000" dirty="0"/>
          </a:p>
        </p:txBody>
      </p:sp>
    </p:spTree>
    <p:extLst>
      <p:ext uri="{BB962C8B-B14F-4D97-AF65-F5344CB8AC3E}">
        <p14:creationId xmlns:p14="http://schemas.microsoft.com/office/powerpoint/2010/main" val="1887900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a:xfrm>
            <a:off x="457200" y="274638"/>
            <a:ext cx="8229600" cy="944562"/>
          </a:xfrm>
        </p:spPr>
        <p:txBody>
          <a:bodyPr/>
          <a:lstStyle/>
          <a:p>
            <a:pPr algn="ctr" eaLnBrk="1" hangingPunct="1">
              <a:lnSpc>
                <a:spcPct val="10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fr-FR" altLang="en-US" sz="4000" smtClean="0"/>
              <a:t>Chapter 2: Social Progress…a Compass</a:t>
            </a:r>
          </a:p>
        </p:txBody>
      </p:sp>
      <p:sp>
        <p:nvSpPr>
          <p:cNvPr id="2051" name="Text Box 2"/>
          <p:cNvSpPr txBox="1">
            <a:spLocks noChangeArrowheads="1"/>
          </p:cNvSpPr>
          <p:nvPr/>
        </p:nvSpPr>
        <p:spPr bwMode="auto">
          <a:xfrm>
            <a:off x="914400" y="1066800"/>
            <a:ext cx="79248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514350" indent="-512763" eaLnBrk="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cs typeface="AR PL SungtiL GB" charset="0"/>
              </a:defRPr>
            </a:lvl1pPr>
            <a:lvl2pPr eaLnBrk="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cs typeface="AR PL SungtiL GB" charset="0"/>
              </a:defRPr>
            </a:lvl2pPr>
            <a:lvl3pPr eaLnBrk="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cs typeface="AR PL SungtiL GB" charset="0"/>
              </a:defRPr>
            </a:lvl3pPr>
            <a:lvl4pPr eaLnBrk="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cs typeface="AR PL SungtiL GB" charset="0"/>
              </a:defRPr>
            </a:lvl4pPr>
            <a:lvl5pPr eaLnBrk="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cs typeface="AR PL SungtiL GB" charset="0"/>
              </a:defRPr>
            </a:lvl5pPr>
            <a:lvl6pPr marL="25146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cs typeface="AR PL SungtiL GB" charset="0"/>
              </a:defRPr>
            </a:lvl6pPr>
            <a:lvl7pPr marL="29718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cs typeface="AR PL SungtiL GB" charset="0"/>
              </a:defRPr>
            </a:lvl7pPr>
            <a:lvl8pPr marL="34290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cs typeface="AR PL SungtiL GB" charset="0"/>
              </a:defRPr>
            </a:lvl8pPr>
            <a:lvl9pPr marL="38862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cs typeface="AR PL SungtiL GB" charset="0"/>
              </a:defRPr>
            </a:lvl9pPr>
          </a:lstStyle>
          <a:p>
            <a:pPr marL="458787" indent="-457200" eaLnBrk="1" hangingPunct="1">
              <a:spcBef>
                <a:spcPts val="650"/>
              </a:spcBef>
              <a:buClr>
                <a:srgbClr val="000000"/>
              </a:buClr>
              <a:buSzPct val="100000"/>
              <a:buFontTx/>
              <a:buChar char="-"/>
              <a:defRPr/>
            </a:pPr>
            <a:r>
              <a:rPr lang="fr-FR" altLang="en-US" sz="3200" dirty="0" err="1" smtClean="0">
                <a:solidFill>
                  <a:srgbClr val="000000"/>
                </a:solidFill>
                <a:latin typeface="Calibri" panose="020F0502020204030204" pitchFamily="34" charset="0"/>
                <a:ea typeface="+mn-ea"/>
              </a:rPr>
              <a:t>We</a:t>
            </a:r>
            <a:r>
              <a:rPr lang="fr-FR" altLang="en-US" sz="3200" dirty="0" smtClean="0">
                <a:solidFill>
                  <a:srgbClr val="000000"/>
                </a:solidFill>
                <a:latin typeface="Calibri" panose="020F0502020204030204" pitchFamily="34" charset="0"/>
                <a:ea typeface="+mn-ea"/>
              </a:rPr>
              <a:t> set out the </a:t>
            </a:r>
            <a:r>
              <a:rPr lang="fr-FR" altLang="en-US" sz="3200" dirty="0" smtClean="0">
                <a:solidFill>
                  <a:schemeClr val="accent6"/>
                </a:solidFill>
                <a:latin typeface="Calibri" panose="020F0502020204030204" pitchFamily="34" charset="0"/>
                <a:ea typeface="+mn-ea"/>
              </a:rPr>
              <a:t>main normative dimensions </a:t>
            </a:r>
            <a:r>
              <a:rPr lang="fr-FR" altLang="en-US" sz="3200" dirty="0" err="1" smtClean="0">
                <a:solidFill>
                  <a:srgbClr val="000000"/>
                </a:solidFill>
                <a:latin typeface="Calibri" panose="020F0502020204030204" pitchFamily="34" charset="0"/>
                <a:ea typeface="+mn-ea"/>
              </a:rPr>
              <a:t>that</a:t>
            </a:r>
            <a:r>
              <a:rPr lang="fr-FR" altLang="en-US" sz="3200" dirty="0" smtClean="0">
                <a:solidFill>
                  <a:srgbClr val="000000"/>
                </a:solidFill>
                <a:latin typeface="Calibri" panose="020F0502020204030204" pitchFamily="34" charset="0"/>
                <a:ea typeface="+mn-ea"/>
              </a:rPr>
              <a:t> </a:t>
            </a:r>
            <a:r>
              <a:rPr lang="fr-FR" altLang="en-US" sz="3200" dirty="0" err="1" smtClean="0">
                <a:solidFill>
                  <a:srgbClr val="000000"/>
                </a:solidFill>
                <a:latin typeface="Calibri" panose="020F0502020204030204" pitchFamily="34" charset="0"/>
                <a:ea typeface="+mn-ea"/>
              </a:rPr>
              <a:t>should</a:t>
            </a:r>
            <a:r>
              <a:rPr lang="fr-FR" altLang="en-US" sz="3200" dirty="0" smtClean="0">
                <a:solidFill>
                  <a:srgbClr val="000000"/>
                </a:solidFill>
                <a:latin typeface="Calibri" panose="020F0502020204030204" pitchFamily="34" charset="0"/>
                <a:ea typeface="+mn-ea"/>
              </a:rPr>
              <a:t> </a:t>
            </a:r>
            <a:r>
              <a:rPr lang="fr-FR" altLang="en-US" sz="3200" dirty="0" err="1" smtClean="0">
                <a:solidFill>
                  <a:srgbClr val="000000"/>
                </a:solidFill>
                <a:latin typeface="Calibri" panose="020F0502020204030204" pitchFamily="34" charset="0"/>
                <a:ea typeface="+mn-ea"/>
              </a:rPr>
              <a:t>be</a:t>
            </a:r>
            <a:r>
              <a:rPr lang="fr-FR" altLang="en-US" sz="3200" dirty="0" smtClean="0">
                <a:solidFill>
                  <a:srgbClr val="000000"/>
                </a:solidFill>
                <a:latin typeface="Calibri" panose="020F0502020204030204" pitchFamily="34" charset="0"/>
                <a:ea typeface="+mn-ea"/>
              </a:rPr>
              <a:t> </a:t>
            </a:r>
            <a:r>
              <a:rPr lang="fr-FR" altLang="en-US" sz="3200" dirty="0" err="1" smtClean="0">
                <a:solidFill>
                  <a:srgbClr val="000000"/>
                </a:solidFill>
                <a:latin typeface="Calibri" panose="020F0502020204030204" pitchFamily="34" charset="0"/>
                <a:ea typeface="+mn-ea"/>
              </a:rPr>
              <a:t>used</a:t>
            </a:r>
            <a:r>
              <a:rPr lang="fr-FR" altLang="en-US" sz="3200" dirty="0" smtClean="0">
                <a:solidFill>
                  <a:srgbClr val="000000"/>
                </a:solidFill>
                <a:latin typeface="Calibri" panose="020F0502020204030204" pitchFamily="34" charset="0"/>
                <a:ea typeface="+mn-ea"/>
              </a:rPr>
              <a:t> in </a:t>
            </a:r>
            <a:r>
              <a:rPr lang="fr-FR" altLang="en-US" sz="3200" dirty="0" err="1" smtClean="0">
                <a:solidFill>
                  <a:srgbClr val="000000"/>
                </a:solidFill>
                <a:latin typeface="Calibri" panose="020F0502020204030204" pitchFamily="34" charset="0"/>
                <a:ea typeface="+mn-ea"/>
              </a:rPr>
              <a:t>assessing</a:t>
            </a:r>
            <a:r>
              <a:rPr lang="fr-FR" altLang="en-US" sz="3200" dirty="0" smtClean="0">
                <a:solidFill>
                  <a:srgbClr val="000000"/>
                </a:solidFill>
                <a:latin typeface="Calibri" panose="020F0502020204030204" pitchFamily="34" charset="0"/>
                <a:ea typeface="+mn-ea"/>
              </a:rPr>
              <a:t> </a:t>
            </a:r>
            <a:r>
              <a:rPr lang="fr-FR" altLang="en-US" sz="3200" dirty="0" err="1" smtClean="0">
                <a:solidFill>
                  <a:srgbClr val="000000"/>
                </a:solidFill>
                <a:latin typeface="Calibri" panose="020F0502020204030204" pitchFamily="34" charset="0"/>
                <a:ea typeface="+mn-ea"/>
              </a:rPr>
              <a:t>whether</a:t>
            </a:r>
            <a:r>
              <a:rPr lang="fr-FR" altLang="en-US" sz="3200" dirty="0" smtClean="0">
                <a:solidFill>
                  <a:srgbClr val="000000"/>
                </a:solidFill>
                <a:latin typeface="Calibri" panose="020F0502020204030204" pitchFamily="34" charset="0"/>
                <a:ea typeface="+mn-ea"/>
              </a:rPr>
              <a:t> </a:t>
            </a:r>
            <a:r>
              <a:rPr lang="fr-FR" altLang="en-US" sz="3200" dirty="0" err="1" smtClean="0">
                <a:solidFill>
                  <a:srgbClr val="000000"/>
                </a:solidFill>
                <a:latin typeface="Calibri" panose="020F0502020204030204" pitchFamily="34" charset="0"/>
                <a:ea typeface="+mn-ea"/>
              </a:rPr>
              <a:t>societies</a:t>
            </a:r>
            <a:r>
              <a:rPr lang="fr-FR" altLang="en-US" sz="3200" dirty="0" smtClean="0">
                <a:solidFill>
                  <a:srgbClr val="000000"/>
                </a:solidFill>
                <a:latin typeface="Calibri" panose="020F0502020204030204" pitchFamily="34" charset="0"/>
                <a:ea typeface="+mn-ea"/>
              </a:rPr>
              <a:t> have made social </a:t>
            </a:r>
            <a:r>
              <a:rPr lang="fr-FR" altLang="en-US" sz="3200" dirty="0" err="1" smtClean="0">
                <a:solidFill>
                  <a:srgbClr val="000000"/>
                </a:solidFill>
                <a:latin typeface="Calibri" panose="020F0502020204030204" pitchFamily="34" charset="0"/>
                <a:ea typeface="+mn-ea"/>
              </a:rPr>
              <a:t>progress</a:t>
            </a:r>
            <a:r>
              <a:rPr lang="fr-FR" altLang="en-US" sz="3200" dirty="0" smtClean="0">
                <a:solidFill>
                  <a:srgbClr val="000000"/>
                </a:solidFill>
                <a:latin typeface="Calibri" panose="020F0502020204030204" pitchFamily="34" charset="0"/>
                <a:ea typeface="+mn-ea"/>
              </a:rPr>
              <a:t>.</a:t>
            </a:r>
          </a:p>
          <a:p>
            <a:pPr marL="458787" indent="-457200" eaLnBrk="1" hangingPunct="1">
              <a:spcBef>
                <a:spcPts val="650"/>
              </a:spcBef>
              <a:buClr>
                <a:srgbClr val="000000"/>
              </a:buClr>
              <a:buSzPct val="100000"/>
              <a:buFontTx/>
              <a:buChar char="-"/>
              <a:defRPr/>
            </a:pPr>
            <a:r>
              <a:rPr lang="fr-FR" altLang="en-US" sz="3200" dirty="0" err="1" smtClean="0">
                <a:solidFill>
                  <a:srgbClr val="000000"/>
                </a:solidFill>
                <a:latin typeface="Calibri" panose="020F0502020204030204" pitchFamily="34" charset="0"/>
                <a:ea typeface="+mn-ea"/>
              </a:rPr>
              <a:t>We</a:t>
            </a:r>
            <a:r>
              <a:rPr lang="fr-FR" altLang="en-US" sz="3200" dirty="0" smtClean="0">
                <a:solidFill>
                  <a:srgbClr val="000000"/>
                </a:solidFill>
                <a:latin typeface="Calibri" panose="020F0502020204030204" pitchFamily="34" charset="0"/>
                <a:ea typeface="+mn-ea"/>
              </a:rPr>
              <a:t> </a:t>
            </a:r>
            <a:r>
              <a:rPr lang="fr-FR" altLang="en-US" sz="3200" dirty="0" err="1" smtClean="0">
                <a:solidFill>
                  <a:srgbClr val="000000"/>
                </a:solidFill>
                <a:latin typeface="Calibri" panose="020F0502020204030204" pitchFamily="34" charset="0"/>
                <a:ea typeface="+mn-ea"/>
              </a:rPr>
              <a:t>identify</a:t>
            </a:r>
            <a:r>
              <a:rPr lang="fr-FR" altLang="en-US" sz="3200" dirty="0" smtClean="0">
                <a:solidFill>
                  <a:srgbClr val="000000"/>
                </a:solidFill>
                <a:latin typeface="Calibri" panose="020F0502020204030204" pitchFamily="34" charset="0"/>
                <a:ea typeface="+mn-ea"/>
              </a:rPr>
              <a:t> dimensions </a:t>
            </a:r>
            <a:r>
              <a:rPr lang="fr-FR" altLang="en-US" sz="3200" dirty="0" err="1" smtClean="0">
                <a:solidFill>
                  <a:srgbClr val="000000"/>
                </a:solidFill>
                <a:latin typeface="Calibri" panose="020F0502020204030204" pitchFamily="34" charset="0"/>
                <a:ea typeface="+mn-ea"/>
              </a:rPr>
              <a:t>that</a:t>
            </a:r>
            <a:r>
              <a:rPr lang="fr-FR" altLang="en-US" sz="3200" dirty="0" smtClean="0">
                <a:solidFill>
                  <a:srgbClr val="000000"/>
                </a:solidFill>
                <a:latin typeface="Calibri" panose="020F0502020204030204" pitchFamily="34" charset="0"/>
                <a:ea typeface="+mn-ea"/>
              </a:rPr>
              <a:t> are of </a:t>
            </a:r>
            <a:r>
              <a:rPr lang="fr-FR" altLang="en-US" sz="3200" dirty="0" smtClean="0">
                <a:solidFill>
                  <a:schemeClr val="accent6"/>
                </a:solidFill>
                <a:latin typeface="Calibri" panose="020F0502020204030204" pitchFamily="34" charset="0"/>
                <a:ea typeface="+mn-ea"/>
              </a:rPr>
              <a:t>basic or non-</a:t>
            </a:r>
            <a:r>
              <a:rPr lang="fr-FR" altLang="en-US" sz="3200" dirty="0" err="1" smtClean="0">
                <a:solidFill>
                  <a:schemeClr val="accent6"/>
                </a:solidFill>
                <a:latin typeface="Calibri" panose="020F0502020204030204" pitchFamily="34" charset="0"/>
                <a:ea typeface="+mn-ea"/>
              </a:rPr>
              <a:t>derivative</a:t>
            </a:r>
            <a:r>
              <a:rPr lang="fr-FR" altLang="en-US" sz="3200" dirty="0" smtClean="0">
                <a:solidFill>
                  <a:schemeClr val="accent6"/>
                </a:solidFill>
                <a:latin typeface="Calibri" panose="020F0502020204030204" pitchFamily="34" charset="0"/>
                <a:ea typeface="+mn-ea"/>
              </a:rPr>
              <a:t> importance.</a:t>
            </a:r>
          </a:p>
          <a:p>
            <a:pPr marL="458787" indent="-457200" eaLnBrk="1" hangingPunct="1">
              <a:spcBef>
                <a:spcPts val="650"/>
              </a:spcBef>
              <a:buClr>
                <a:srgbClr val="000000"/>
              </a:buClr>
              <a:buSzPct val="100000"/>
              <a:buFontTx/>
              <a:buChar char="-"/>
              <a:defRPr/>
            </a:pPr>
            <a:r>
              <a:rPr lang="fr-FR" altLang="en-US" sz="3200" dirty="0" err="1" smtClean="0">
                <a:solidFill>
                  <a:srgbClr val="000000"/>
                </a:solidFill>
                <a:latin typeface="Calibri" panose="020F0502020204030204" pitchFamily="34" charset="0"/>
                <a:ea typeface="+mn-ea"/>
              </a:rPr>
              <a:t>Recognizing</a:t>
            </a:r>
            <a:r>
              <a:rPr lang="fr-FR" altLang="en-US" sz="3200" dirty="0" smtClean="0">
                <a:solidFill>
                  <a:srgbClr val="000000"/>
                </a:solidFill>
                <a:latin typeface="Calibri" panose="020F0502020204030204" pitchFamily="34" charset="0"/>
                <a:ea typeface="+mn-ea"/>
              </a:rPr>
              <a:t> a </a:t>
            </a:r>
            <a:r>
              <a:rPr lang="fr-FR" altLang="en-US" sz="3200" dirty="0" err="1" smtClean="0">
                <a:solidFill>
                  <a:schemeClr val="accent6"/>
                </a:solidFill>
                <a:latin typeface="Calibri" panose="020F0502020204030204" pitchFamily="34" charset="0"/>
                <a:ea typeface="+mn-ea"/>
              </a:rPr>
              <a:t>multiplicity</a:t>
            </a:r>
            <a:r>
              <a:rPr lang="fr-FR" altLang="en-US" sz="3200" dirty="0" smtClean="0">
                <a:solidFill>
                  <a:schemeClr val="accent6"/>
                </a:solidFill>
                <a:latin typeface="Calibri" panose="020F0502020204030204" pitchFamily="34" charset="0"/>
                <a:ea typeface="+mn-ea"/>
              </a:rPr>
              <a:t> of values </a:t>
            </a:r>
            <a:r>
              <a:rPr lang="fr-FR" altLang="en-US" sz="3200" dirty="0" smtClean="0">
                <a:solidFill>
                  <a:srgbClr val="000000"/>
                </a:solidFill>
                <a:latin typeface="Calibri" panose="020F0502020204030204" pitchFamily="34" charset="0"/>
                <a:ea typeface="+mn-ea"/>
              </a:rPr>
              <a:t>and </a:t>
            </a:r>
            <a:r>
              <a:rPr lang="fr-FR" altLang="en-US" sz="3200" dirty="0" err="1" smtClean="0">
                <a:solidFill>
                  <a:srgbClr val="000000"/>
                </a:solidFill>
                <a:latin typeface="Calibri" panose="020F0502020204030204" pitchFamily="34" charset="0"/>
                <a:ea typeface="+mn-ea"/>
              </a:rPr>
              <a:t>principles</a:t>
            </a:r>
            <a:r>
              <a:rPr lang="fr-FR" altLang="en-US" sz="3200" dirty="0" smtClean="0">
                <a:solidFill>
                  <a:srgbClr val="000000"/>
                </a:solidFill>
                <a:latin typeface="Calibri" panose="020F0502020204030204" pitchFamily="34" charset="0"/>
                <a:ea typeface="+mn-ea"/>
              </a:rPr>
              <a:t> </a:t>
            </a:r>
            <a:r>
              <a:rPr lang="fr-FR" altLang="en-US" sz="3200" dirty="0" err="1" smtClean="0">
                <a:solidFill>
                  <a:srgbClr val="000000"/>
                </a:solidFill>
                <a:latin typeface="Calibri" panose="020F0502020204030204" pitchFamily="34" charset="0"/>
                <a:ea typeface="+mn-ea"/>
              </a:rPr>
              <a:t>is</a:t>
            </a:r>
            <a:r>
              <a:rPr lang="fr-FR" altLang="en-US" sz="3200" dirty="0" smtClean="0">
                <a:solidFill>
                  <a:srgbClr val="000000"/>
                </a:solidFill>
                <a:latin typeface="Calibri" panose="020F0502020204030204" pitchFamily="34" charset="0"/>
                <a:ea typeface="+mn-ea"/>
              </a:rPr>
              <a:t> important to </a:t>
            </a:r>
            <a:r>
              <a:rPr lang="fr-FR" altLang="en-US" sz="3200" dirty="0" err="1" smtClean="0">
                <a:solidFill>
                  <a:srgbClr val="000000"/>
                </a:solidFill>
                <a:latin typeface="Calibri" panose="020F0502020204030204" pitchFamily="34" charset="0"/>
                <a:ea typeface="+mn-ea"/>
              </a:rPr>
              <a:t>being</a:t>
            </a:r>
            <a:r>
              <a:rPr lang="fr-FR" altLang="en-US" sz="3200" dirty="0" smtClean="0">
                <a:solidFill>
                  <a:srgbClr val="000000"/>
                </a:solidFill>
                <a:latin typeface="Calibri" panose="020F0502020204030204" pitchFamily="34" charset="0"/>
                <a:ea typeface="+mn-ea"/>
              </a:rPr>
              <a:t> </a:t>
            </a:r>
            <a:r>
              <a:rPr lang="fr-FR" altLang="en-US" sz="3200" dirty="0" err="1" smtClean="0">
                <a:solidFill>
                  <a:srgbClr val="000000"/>
                </a:solidFill>
                <a:latin typeface="Calibri" panose="020F0502020204030204" pitchFamily="34" charset="0"/>
                <a:ea typeface="+mn-ea"/>
              </a:rPr>
              <a:t>respectful</a:t>
            </a:r>
            <a:r>
              <a:rPr lang="fr-FR" altLang="en-US" sz="3200" dirty="0" smtClean="0">
                <a:solidFill>
                  <a:srgbClr val="000000"/>
                </a:solidFill>
                <a:latin typeface="Calibri" panose="020F0502020204030204" pitchFamily="34" charset="0"/>
                <a:ea typeface="+mn-ea"/>
              </a:rPr>
              <a:t> of the </a:t>
            </a:r>
            <a:r>
              <a:rPr lang="fr-FR" altLang="en-US" sz="3200" dirty="0" err="1" smtClean="0">
                <a:solidFill>
                  <a:srgbClr val="000000"/>
                </a:solidFill>
                <a:latin typeface="Calibri" panose="020F0502020204030204" pitchFamily="34" charset="0"/>
                <a:ea typeface="+mn-ea"/>
              </a:rPr>
              <a:t>variety</a:t>
            </a:r>
            <a:r>
              <a:rPr lang="fr-FR" altLang="en-US" sz="3200" dirty="0" smtClean="0">
                <a:solidFill>
                  <a:srgbClr val="000000"/>
                </a:solidFill>
                <a:latin typeface="Calibri" panose="020F0502020204030204" pitchFamily="34" charset="0"/>
                <a:ea typeface="+mn-ea"/>
              </a:rPr>
              <a:t> of </a:t>
            </a:r>
            <a:r>
              <a:rPr lang="fr-FR" altLang="en-US" sz="3200" dirty="0" err="1" smtClean="0">
                <a:solidFill>
                  <a:srgbClr val="000000"/>
                </a:solidFill>
                <a:latin typeface="Calibri" panose="020F0502020204030204" pitchFamily="34" charset="0"/>
                <a:ea typeface="+mn-ea"/>
              </a:rPr>
              <a:t>reasonable</a:t>
            </a:r>
            <a:r>
              <a:rPr lang="fr-FR" altLang="en-US" sz="3200" dirty="0" smtClean="0">
                <a:solidFill>
                  <a:srgbClr val="000000"/>
                </a:solidFill>
                <a:latin typeface="Calibri" panose="020F0502020204030204" pitchFamily="34" charset="0"/>
                <a:ea typeface="+mn-ea"/>
              </a:rPr>
              <a:t> </a:t>
            </a:r>
            <a:r>
              <a:rPr lang="fr-FR" altLang="en-US" sz="3200" dirty="0" err="1" smtClean="0">
                <a:solidFill>
                  <a:srgbClr val="000000"/>
                </a:solidFill>
                <a:latin typeface="Calibri" panose="020F0502020204030204" pitchFamily="34" charset="0"/>
                <a:ea typeface="+mn-ea"/>
              </a:rPr>
              <a:t>views</a:t>
            </a:r>
            <a:r>
              <a:rPr lang="fr-FR" altLang="en-US" sz="3200" dirty="0" smtClean="0">
                <a:solidFill>
                  <a:srgbClr val="000000"/>
                </a:solidFill>
                <a:latin typeface="Calibri" panose="020F0502020204030204" pitchFamily="34" charset="0"/>
                <a:ea typeface="+mn-ea"/>
              </a:rPr>
              <a:t> about </a:t>
            </a:r>
            <a:r>
              <a:rPr lang="fr-FR" altLang="en-US" sz="3200" dirty="0" err="1" smtClean="0">
                <a:solidFill>
                  <a:srgbClr val="000000"/>
                </a:solidFill>
                <a:latin typeface="Calibri" panose="020F0502020204030204" pitchFamily="34" charset="0"/>
                <a:ea typeface="+mn-ea"/>
              </a:rPr>
              <a:t>what</a:t>
            </a:r>
            <a:r>
              <a:rPr lang="fr-FR" altLang="en-US" sz="3200" dirty="0" smtClean="0">
                <a:solidFill>
                  <a:srgbClr val="000000"/>
                </a:solidFill>
                <a:latin typeface="Calibri" panose="020F0502020204030204" pitchFamily="34" charset="0"/>
                <a:ea typeface="+mn-ea"/>
              </a:rPr>
              <a:t> </a:t>
            </a:r>
            <a:r>
              <a:rPr lang="fr-FR" altLang="en-US" sz="3200" dirty="0" err="1" smtClean="0">
                <a:solidFill>
                  <a:srgbClr val="000000"/>
                </a:solidFill>
                <a:latin typeface="Calibri" panose="020F0502020204030204" pitchFamily="34" charset="0"/>
                <a:ea typeface="+mn-ea"/>
              </a:rPr>
              <a:t>matters</a:t>
            </a:r>
            <a:r>
              <a:rPr lang="fr-FR" altLang="en-US" sz="3200" dirty="0" smtClean="0">
                <a:solidFill>
                  <a:srgbClr val="000000"/>
                </a:solidFill>
                <a:latin typeface="Calibri" panose="020F0502020204030204" pitchFamily="34" charset="0"/>
                <a:ea typeface="+mn-ea"/>
              </a:rPr>
              <a:t> and to </a:t>
            </a:r>
            <a:r>
              <a:rPr lang="fr-FR" altLang="en-US" sz="3200" dirty="0" err="1" smtClean="0">
                <a:solidFill>
                  <a:srgbClr val="000000"/>
                </a:solidFill>
                <a:latin typeface="Calibri" panose="020F0502020204030204" pitchFamily="34" charset="0"/>
                <a:ea typeface="+mn-ea"/>
              </a:rPr>
              <a:t>reflect</a:t>
            </a:r>
            <a:r>
              <a:rPr lang="fr-FR" altLang="en-US" sz="3200" dirty="0" smtClean="0">
                <a:solidFill>
                  <a:srgbClr val="000000"/>
                </a:solidFill>
                <a:latin typeface="Calibri" panose="020F0502020204030204" pitchFamily="34" charset="0"/>
                <a:ea typeface="+mn-ea"/>
              </a:rPr>
              <a:t> all aspects of the </a:t>
            </a:r>
            <a:r>
              <a:rPr lang="fr-FR" altLang="en-US" sz="3200" dirty="0" err="1" smtClean="0">
                <a:solidFill>
                  <a:srgbClr val="000000"/>
                </a:solidFill>
                <a:latin typeface="Calibri" panose="020F0502020204030204" pitchFamily="34" charset="0"/>
                <a:ea typeface="+mn-ea"/>
              </a:rPr>
              <a:t>phenomena</a:t>
            </a:r>
            <a:r>
              <a:rPr lang="fr-FR" altLang="en-US" sz="3200" dirty="0" smtClean="0">
                <a:solidFill>
                  <a:srgbClr val="000000"/>
                </a:solidFill>
                <a:latin typeface="Calibri" panose="020F0502020204030204" pitchFamily="34" charset="0"/>
                <a:ea typeface="+mn-ea"/>
              </a:rPr>
              <a:t> in question.</a:t>
            </a:r>
          </a:p>
          <a:p>
            <a:pPr marL="458787" indent="-457200" eaLnBrk="1" hangingPunct="1">
              <a:spcBef>
                <a:spcPts val="650"/>
              </a:spcBef>
              <a:buClr>
                <a:srgbClr val="000000"/>
              </a:buClr>
              <a:buSzPct val="100000"/>
              <a:buFontTx/>
              <a:buChar char="-"/>
              <a:defRPr/>
            </a:pPr>
            <a:endParaRPr lang="fr-FR" altLang="en-US" sz="3200" dirty="0" smtClean="0">
              <a:solidFill>
                <a:srgbClr val="000000"/>
              </a:solidFill>
              <a:latin typeface="Calibri" panose="020F0502020204030204" pitchFamily="34" charset="0"/>
              <a:ea typeface="+mn-ea"/>
            </a:endParaRPr>
          </a:p>
          <a:p>
            <a:pPr eaLnBrk="1" hangingPunct="1">
              <a:spcBef>
                <a:spcPts val="650"/>
              </a:spcBef>
              <a:buClr>
                <a:srgbClr val="000000"/>
              </a:buClr>
              <a:buSzPct val="100000"/>
              <a:buFont typeface="Times New Roman" panose="02020603050405020304" pitchFamily="18" charset="0"/>
              <a:buAutoNum type="arabicPeriod"/>
              <a:defRPr/>
            </a:pPr>
            <a:endParaRPr lang="fr-FR" altLang="en-US" sz="3200" dirty="0" smtClean="0">
              <a:solidFill>
                <a:srgbClr val="000000"/>
              </a:solidFill>
              <a:latin typeface="Calibri" panose="020F0502020204030204" pitchFamily="34" charset="0"/>
              <a:ea typeface="+mn-ea"/>
            </a:endParaRPr>
          </a:p>
          <a:p>
            <a:pPr eaLnBrk="1" hangingPunct="1">
              <a:spcBef>
                <a:spcPts val="650"/>
              </a:spcBef>
              <a:buClr>
                <a:srgbClr val="000000"/>
              </a:buClr>
              <a:buSzPct val="100000"/>
              <a:buFont typeface="Times New Roman" panose="02020603050405020304" pitchFamily="18" charset="0"/>
              <a:buAutoNum type="arabicPeriod"/>
              <a:defRPr/>
            </a:pPr>
            <a:endParaRPr lang="fr-FR" altLang="en-US" sz="3200" dirty="0" smtClean="0">
              <a:solidFill>
                <a:srgbClr val="000000"/>
              </a:solidFill>
              <a:latin typeface="Calibri" panose="020F0502020204030204" pitchFamily="34" charset="0"/>
              <a:ea typeface="+mn-ea"/>
            </a:endParaRPr>
          </a:p>
          <a:p>
            <a:pPr eaLnBrk="1" hangingPunct="1">
              <a:spcBef>
                <a:spcPts val="650"/>
              </a:spcBef>
              <a:defRPr/>
            </a:pPr>
            <a:endParaRPr lang="fr-FR" altLang="en-US" sz="3200" dirty="0" smtClean="0">
              <a:solidFill>
                <a:srgbClr val="000000"/>
              </a:solidFill>
              <a:latin typeface="Calibri" panose="020F0502020204030204" pitchFamily="34" charset="0"/>
              <a:ea typeface="+mn-ea"/>
            </a:endParaRPr>
          </a:p>
        </p:txBody>
      </p:sp>
      <p:sp>
        <p:nvSpPr>
          <p:cNvPr id="3076" name="Text Box 3"/>
          <p:cNvSpPr txBox="1">
            <a:spLocks noChangeArrowheads="1"/>
          </p:cNvSpPr>
          <p:nvPr/>
        </p:nvSpPr>
        <p:spPr bwMode="auto">
          <a:xfrm>
            <a:off x="457200" y="6356350"/>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nSpc>
                <a:spcPct val="83000"/>
              </a:lnSpc>
              <a:spcBef>
                <a:spcPts val="1425"/>
              </a:spcBef>
              <a:buClr>
                <a:srgbClr val="000000"/>
              </a:buClr>
              <a:buSzPct val="100000"/>
              <a:buFont typeface="Times New Roman" pitchFamily="16" charset="0"/>
              <a:tabLst>
                <a:tab pos="457200" algn="l"/>
                <a:tab pos="914400" algn="l"/>
                <a:tab pos="1371600" algn="l"/>
                <a:tab pos="1828800" algn="l"/>
              </a:tabLst>
              <a:defRPr sz="3200">
                <a:solidFill>
                  <a:srgbClr val="000000"/>
                </a:solidFill>
                <a:latin typeface="Calibri" pitchFamily="34" charset="0"/>
                <a:ea typeface="AR PL SungtiL GB" charset="0"/>
                <a:cs typeface="AR PL SungtiL GB" charset="0"/>
              </a:defRPr>
            </a:lvl1pPr>
            <a:lvl2pPr>
              <a:lnSpc>
                <a:spcPct val="83000"/>
              </a:lnSpc>
              <a:spcBef>
                <a:spcPts val="1138"/>
              </a:spcBef>
              <a:buClr>
                <a:srgbClr val="000000"/>
              </a:buClr>
              <a:buSzPct val="100000"/>
              <a:buFont typeface="Times New Roman" pitchFamily="16" charset="0"/>
              <a:tabLst>
                <a:tab pos="457200" algn="l"/>
                <a:tab pos="914400" algn="l"/>
                <a:tab pos="1371600" algn="l"/>
                <a:tab pos="1828800" algn="l"/>
              </a:tabLst>
              <a:defRPr sz="2400">
                <a:solidFill>
                  <a:srgbClr val="000000"/>
                </a:solidFill>
                <a:latin typeface="Calibri" pitchFamily="34" charset="0"/>
                <a:ea typeface="AR PL SungtiL GB" charset="0"/>
                <a:cs typeface="AR PL SungtiL GB" charset="0"/>
              </a:defRPr>
            </a:lvl2pPr>
            <a:lvl3pPr>
              <a:lnSpc>
                <a:spcPct val="83000"/>
              </a:lnSpc>
              <a:spcBef>
                <a:spcPts val="850"/>
              </a:spcBef>
              <a:buClr>
                <a:srgbClr val="000000"/>
              </a:buClr>
              <a:buSzPct val="100000"/>
              <a:buFont typeface="Times New Roman" pitchFamily="16" charset="0"/>
              <a:tabLst>
                <a:tab pos="457200" algn="l"/>
                <a:tab pos="914400" algn="l"/>
                <a:tab pos="1371600" algn="l"/>
                <a:tab pos="1828800" algn="l"/>
              </a:tabLst>
              <a:defRPr sz="2000">
                <a:solidFill>
                  <a:srgbClr val="000000"/>
                </a:solidFill>
                <a:latin typeface="Calibri" pitchFamily="34" charset="0"/>
                <a:ea typeface="AR PL SungtiL GB" charset="0"/>
                <a:cs typeface="AR PL SungtiL GB" charset="0"/>
              </a:defRPr>
            </a:lvl3pPr>
            <a:lvl4pPr>
              <a:lnSpc>
                <a:spcPct val="83000"/>
              </a:lnSpc>
              <a:spcBef>
                <a:spcPts val="575"/>
              </a:spcBef>
              <a:buClr>
                <a:srgbClr val="000000"/>
              </a:buClr>
              <a:buSzPct val="100000"/>
              <a:buFont typeface="Times New Roman" pitchFamily="16" charset="0"/>
              <a:tabLst>
                <a:tab pos="457200" algn="l"/>
                <a:tab pos="914400" algn="l"/>
                <a:tab pos="1371600" algn="l"/>
                <a:tab pos="1828800" algn="l"/>
              </a:tabLst>
              <a:defRPr sz="2000">
                <a:solidFill>
                  <a:srgbClr val="000000"/>
                </a:solidFill>
                <a:latin typeface="Calibri" pitchFamily="34" charset="0"/>
                <a:ea typeface="AR PL SungtiL GB" charset="0"/>
                <a:cs typeface="AR PL SungtiL GB" charset="0"/>
              </a:defRPr>
            </a:lvl4pPr>
            <a:lvl5pPr>
              <a:lnSpc>
                <a:spcPct val="83000"/>
              </a:lnSpc>
              <a:spcBef>
                <a:spcPts val="288"/>
              </a:spcBef>
              <a:buClr>
                <a:srgbClr val="000000"/>
              </a:buClr>
              <a:buSzPct val="100000"/>
              <a:buFont typeface="Times New Roman" pitchFamily="16" charset="0"/>
              <a:tabLst>
                <a:tab pos="457200" algn="l"/>
                <a:tab pos="914400" algn="l"/>
                <a:tab pos="1371600" algn="l"/>
                <a:tab pos="1828800" algn="l"/>
              </a:tabLst>
              <a:defRPr sz="2000">
                <a:solidFill>
                  <a:srgbClr val="000000"/>
                </a:solidFill>
                <a:latin typeface="Calibri" pitchFamily="34" charset="0"/>
                <a:ea typeface="AR PL SungtiL GB" charset="0"/>
                <a:cs typeface="AR PL SungtiL GB" charset="0"/>
              </a:defRPr>
            </a:lvl5pPr>
            <a:lvl6pPr marL="2514600" indent="-228600" defTabSz="457200" eaLnBrk="0" fontAlgn="base" hangingPunct="0">
              <a:lnSpc>
                <a:spcPct val="83000"/>
              </a:lnSpc>
              <a:spcBef>
                <a:spcPts val="288"/>
              </a:spcBef>
              <a:spcAft>
                <a:spcPct val="0"/>
              </a:spcAft>
              <a:buClr>
                <a:srgbClr val="000000"/>
              </a:buClr>
              <a:buSzPct val="100000"/>
              <a:buFont typeface="Times New Roman" pitchFamily="16" charset="0"/>
              <a:tabLst>
                <a:tab pos="457200" algn="l"/>
                <a:tab pos="914400" algn="l"/>
                <a:tab pos="1371600" algn="l"/>
                <a:tab pos="1828800" algn="l"/>
              </a:tabLst>
              <a:defRPr sz="2000">
                <a:solidFill>
                  <a:srgbClr val="000000"/>
                </a:solidFill>
                <a:latin typeface="Calibri" pitchFamily="34" charset="0"/>
                <a:ea typeface="AR PL SungtiL GB" charset="0"/>
                <a:cs typeface="AR PL SungtiL GB" charset="0"/>
              </a:defRPr>
            </a:lvl6pPr>
            <a:lvl7pPr marL="2971800" indent="-228600" defTabSz="457200" eaLnBrk="0" fontAlgn="base" hangingPunct="0">
              <a:lnSpc>
                <a:spcPct val="83000"/>
              </a:lnSpc>
              <a:spcBef>
                <a:spcPts val="288"/>
              </a:spcBef>
              <a:spcAft>
                <a:spcPct val="0"/>
              </a:spcAft>
              <a:buClr>
                <a:srgbClr val="000000"/>
              </a:buClr>
              <a:buSzPct val="100000"/>
              <a:buFont typeface="Times New Roman" pitchFamily="16" charset="0"/>
              <a:tabLst>
                <a:tab pos="457200" algn="l"/>
                <a:tab pos="914400" algn="l"/>
                <a:tab pos="1371600" algn="l"/>
                <a:tab pos="1828800" algn="l"/>
              </a:tabLst>
              <a:defRPr sz="2000">
                <a:solidFill>
                  <a:srgbClr val="000000"/>
                </a:solidFill>
                <a:latin typeface="Calibri" pitchFamily="34" charset="0"/>
                <a:ea typeface="AR PL SungtiL GB" charset="0"/>
                <a:cs typeface="AR PL SungtiL GB" charset="0"/>
              </a:defRPr>
            </a:lvl7pPr>
            <a:lvl8pPr marL="3429000" indent="-228600" defTabSz="457200" eaLnBrk="0" fontAlgn="base" hangingPunct="0">
              <a:lnSpc>
                <a:spcPct val="83000"/>
              </a:lnSpc>
              <a:spcBef>
                <a:spcPts val="288"/>
              </a:spcBef>
              <a:spcAft>
                <a:spcPct val="0"/>
              </a:spcAft>
              <a:buClr>
                <a:srgbClr val="000000"/>
              </a:buClr>
              <a:buSzPct val="100000"/>
              <a:buFont typeface="Times New Roman" pitchFamily="16" charset="0"/>
              <a:tabLst>
                <a:tab pos="457200" algn="l"/>
                <a:tab pos="914400" algn="l"/>
                <a:tab pos="1371600" algn="l"/>
                <a:tab pos="1828800" algn="l"/>
              </a:tabLst>
              <a:defRPr sz="2000">
                <a:solidFill>
                  <a:srgbClr val="000000"/>
                </a:solidFill>
                <a:latin typeface="Calibri" pitchFamily="34" charset="0"/>
                <a:ea typeface="AR PL SungtiL GB" charset="0"/>
                <a:cs typeface="AR PL SungtiL GB" charset="0"/>
              </a:defRPr>
            </a:lvl8pPr>
            <a:lvl9pPr marL="3886200" indent="-228600" defTabSz="457200" eaLnBrk="0" fontAlgn="base" hangingPunct="0">
              <a:lnSpc>
                <a:spcPct val="83000"/>
              </a:lnSpc>
              <a:spcBef>
                <a:spcPts val="288"/>
              </a:spcBef>
              <a:spcAft>
                <a:spcPct val="0"/>
              </a:spcAft>
              <a:buClr>
                <a:srgbClr val="000000"/>
              </a:buClr>
              <a:buSzPct val="100000"/>
              <a:buFont typeface="Times New Roman" pitchFamily="16" charset="0"/>
              <a:tabLst>
                <a:tab pos="457200" algn="l"/>
                <a:tab pos="914400" algn="l"/>
                <a:tab pos="1371600" algn="l"/>
                <a:tab pos="1828800" algn="l"/>
              </a:tabLst>
              <a:defRPr sz="2000">
                <a:solidFill>
                  <a:srgbClr val="000000"/>
                </a:solidFill>
                <a:latin typeface="Calibri" pitchFamily="34" charset="0"/>
                <a:ea typeface="AR PL SungtiL GB" charset="0"/>
                <a:cs typeface="AR PL SungtiL GB" charset="0"/>
              </a:defRPr>
            </a:lvl9pPr>
          </a:lstStyle>
          <a:p>
            <a:pPr eaLnBrk="1" hangingPunct="1">
              <a:lnSpc>
                <a:spcPct val="100000"/>
              </a:lnSpc>
              <a:spcBef>
                <a:spcPct val="0"/>
              </a:spcBef>
            </a:pPr>
            <a:r>
              <a:rPr lang="en-US" altLang="en-US" sz="1200">
                <a:solidFill>
                  <a:srgbClr val="8B8B8B"/>
                </a:solidFill>
                <a:ea typeface="DejaVu Sans" charset="0"/>
                <a:cs typeface="DejaVu Sans" charset="0"/>
              </a:rPr>
              <a:t>8/27/2015</a:t>
            </a:r>
          </a:p>
        </p:txBody>
      </p:sp>
      <p:sp>
        <p:nvSpPr>
          <p:cNvPr id="3077" name="Text Box 4"/>
          <p:cNvSpPr txBox="1">
            <a:spLocks noChangeArrowheads="1"/>
          </p:cNvSpPr>
          <p:nvPr/>
        </p:nvSpPr>
        <p:spPr bwMode="auto">
          <a:xfrm>
            <a:off x="3124200" y="6356350"/>
            <a:ext cx="2895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nSpc>
                <a:spcPct val="83000"/>
              </a:lnSpc>
              <a:spcBef>
                <a:spcPts val="1425"/>
              </a:spcBef>
              <a:buClr>
                <a:srgbClr val="000000"/>
              </a:buClr>
              <a:buSzPct val="100000"/>
              <a:buFont typeface="Times New Roman" pitchFamily="16" charset="0"/>
              <a:tabLst>
                <a:tab pos="457200" algn="l"/>
                <a:tab pos="914400" algn="l"/>
                <a:tab pos="1371600" algn="l"/>
                <a:tab pos="1828800" algn="l"/>
                <a:tab pos="2286000" algn="l"/>
                <a:tab pos="2743200" algn="l"/>
              </a:tabLst>
              <a:defRPr sz="3200">
                <a:solidFill>
                  <a:srgbClr val="000000"/>
                </a:solidFill>
                <a:latin typeface="Calibri" pitchFamily="34" charset="0"/>
                <a:ea typeface="AR PL SungtiL GB" charset="0"/>
                <a:cs typeface="AR PL SungtiL GB" charset="0"/>
              </a:defRPr>
            </a:lvl1pPr>
            <a:lvl2pPr>
              <a:lnSpc>
                <a:spcPct val="83000"/>
              </a:lnSpc>
              <a:spcBef>
                <a:spcPts val="1138"/>
              </a:spcBef>
              <a:buClr>
                <a:srgbClr val="000000"/>
              </a:buClr>
              <a:buSzPct val="100000"/>
              <a:buFont typeface="Times New Roman" pitchFamily="16" charset="0"/>
              <a:tabLst>
                <a:tab pos="457200" algn="l"/>
                <a:tab pos="914400" algn="l"/>
                <a:tab pos="1371600" algn="l"/>
                <a:tab pos="1828800" algn="l"/>
                <a:tab pos="2286000" algn="l"/>
                <a:tab pos="2743200" algn="l"/>
              </a:tabLst>
              <a:defRPr sz="2400">
                <a:solidFill>
                  <a:srgbClr val="000000"/>
                </a:solidFill>
                <a:latin typeface="Calibri" pitchFamily="34" charset="0"/>
                <a:ea typeface="AR PL SungtiL GB" charset="0"/>
                <a:cs typeface="AR PL SungtiL GB" charset="0"/>
              </a:defRPr>
            </a:lvl2pPr>
            <a:lvl3pPr>
              <a:lnSpc>
                <a:spcPct val="83000"/>
              </a:lnSpc>
              <a:spcBef>
                <a:spcPts val="850"/>
              </a:spcBef>
              <a:buClr>
                <a:srgbClr val="000000"/>
              </a:buClr>
              <a:buSzPct val="100000"/>
              <a:buFont typeface="Times New Roman" pitchFamily="16" charset="0"/>
              <a:tabLst>
                <a:tab pos="457200" algn="l"/>
                <a:tab pos="914400" algn="l"/>
                <a:tab pos="1371600" algn="l"/>
                <a:tab pos="1828800" algn="l"/>
                <a:tab pos="2286000" algn="l"/>
                <a:tab pos="2743200" algn="l"/>
              </a:tabLst>
              <a:defRPr sz="2000">
                <a:solidFill>
                  <a:srgbClr val="000000"/>
                </a:solidFill>
                <a:latin typeface="Calibri" pitchFamily="34" charset="0"/>
                <a:ea typeface="AR PL SungtiL GB" charset="0"/>
                <a:cs typeface="AR PL SungtiL GB" charset="0"/>
              </a:defRPr>
            </a:lvl3pPr>
            <a:lvl4pPr>
              <a:lnSpc>
                <a:spcPct val="83000"/>
              </a:lnSpc>
              <a:spcBef>
                <a:spcPts val="575"/>
              </a:spcBef>
              <a:buClr>
                <a:srgbClr val="000000"/>
              </a:buClr>
              <a:buSzPct val="100000"/>
              <a:buFont typeface="Times New Roman" pitchFamily="16" charset="0"/>
              <a:tabLst>
                <a:tab pos="457200" algn="l"/>
                <a:tab pos="914400" algn="l"/>
                <a:tab pos="1371600" algn="l"/>
                <a:tab pos="1828800" algn="l"/>
                <a:tab pos="2286000" algn="l"/>
                <a:tab pos="2743200" algn="l"/>
              </a:tabLst>
              <a:defRPr sz="2000">
                <a:solidFill>
                  <a:srgbClr val="000000"/>
                </a:solidFill>
                <a:latin typeface="Calibri" pitchFamily="34" charset="0"/>
                <a:ea typeface="AR PL SungtiL GB" charset="0"/>
                <a:cs typeface="AR PL SungtiL GB" charset="0"/>
              </a:defRPr>
            </a:lvl4pPr>
            <a:lvl5pPr>
              <a:lnSpc>
                <a:spcPct val="83000"/>
              </a:lnSpc>
              <a:spcBef>
                <a:spcPts val="288"/>
              </a:spcBef>
              <a:buClr>
                <a:srgbClr val="000000"/>
              </a:buClr>
              <a:buSzPct val="100000"/>
              <a:buFont typeface="Times New Roman" pitchFamily="16" charset="0"/>
              <a:tabLst>
                <a:tab pos="457200" algn="l"/>
                <a:tab pos="914400" algn="l"/>
                <a:tab pos="1371600" algn="l"/>
                <a:tab pos="1828800" algn="l"/>
                <a:tab pos="2286000" algn="l"/>
                <a:tab pos="2743200" algn="l"/>
              </a:tabLst>
              <a:defRPr sz="2000">
                <a:solidFill>
                  <a:srgbClr val="000000"/>
                </a:solidFill>
                <a:latin typeface="Calibri" pitchFamily="34" charset="0"/>
                <a:ea typeface="AR PL SungtiL GB" charset="0"/>
                <a:cs typeface="AR PL SungtiL GB" charset="0"/>
              </a:defRPr>
            </a:lvl5pPr>
            <a:lvl6pPr marL="2514600" indent="-228600" defTabSz="457200" eaLnBrk="0" fontAlgn="base" hangingPunct="0">
              <a:lnSpc>
                <a:spcPct val="83000"/>
              </a:lnSpc>
              <a:spcBef>
                <a:spcPts val="288"/>
              </a:spcBef>
              <a:spcAft>
                <a:spcPct val="0"/>
              </a:spcAft>
              <a:buClr>
                <a:srgbClr val="000000"/>
              </a:buClr>
              <a:buSzPct val="100000"/>
              <a:buFont typeface="Times New Roman" pitchFamily="16" charset="0"/>
              <a:tabLst>
                <a:tab pos="457200" algn="l"/>
                <a:tab pos="914400" algn="l"/>
                <a:tab pos="1371600" algn="l"/>
                <a:tab pos="1828800" algn="l"/>
                <a:tab pos="2286000" algn="l"/>
                <a:tab pos="2743200" algn="l"/>
              </a:tabLst>
              <a:defRPr sz="2000">
                <a:solidFill>
                  <a:srgbClr val="000000"/>
                </a:solidFill>
                <a:latin typeface="Calibri" pitchFamily="34" charset="0"/>
                <a:ea typeface="AR PL SungtiL GB" charset="0"/>
                <a:cs typeface="AR PL SungtiL GB" charset="0"/>
              </a:defRPr>
            </a:lvl6pPr>
            <a:lvl7pPr marL="2971800" indent="-228600" defTabSz="457200" eaLnBrk="0" fontAlgn="base" hangingPunct="0">
              <a:lnSpc>
                <a:spcPct val="83000"/>
              </a:lnSpc>
              <a:spcBef>
                <a:spcPts val="288"/>
              </a:spcBef>
              <a:spcAft>
                <a:spcPct val="0"/>
              </a:spcAft>
              <a:buClr>
                <a:srgbClr val="000000"/>
              </a:buClr>
              <a:buSzPct val="100000"/>
              <a:buFont typeface="Times New Roman" pitchFamily="16" charset="0"/>
              <a:tabLst>
                <a:tab pos="457200" algn="l"/>
                <a:tab pos="914400" algn="l"/>
                <a:tab pos="1371600" algn="l"/>
                <a:tab pos="1828800" algn="l"/>
                <a:tab pos="2286000" algn="l"/>
                <a:tab pos="2743200" algn="l"/>
              </a:tabLst>
              <a:defRPr sz="2000">
                <a:solidFill>
                  <a:srgbClr val="000000"/>
                </a:solidFill>
                <a:latin typeface="Calibri" pitchFamily="34" charset="0"/>
                <a:ea typeface="AR PL SungtiL GB" charset="0"/>
                <a:cs typeface="AR PL SungtiL GB" charset="0"/>
              </a:defRPr>
            </a:lvl7pPr>
            <a:lvl8pPr marL="3429000" indent="-228600" defTabSz="457200" eaLnBrk="0" fontAlgn="base" hangingPunct="0">
              <a:lnSpc>
                <a:spcPct val="83000"/>
              </a:lnSpc>
              <a:spcBef>
                <a:spcPts val="288"/>
              </a:spcBef>
              <a:spcAft>
                <a:spcPct val="0"/>
              </a:spcAft>
              <a:buClr>
                <a:srgbClr val="000000"/>
              </a:buClr>
              <a:buSzPct val="100000"/>
              <a:buFont typeface="Times New Roman" pitchFamily="16" charset="0"/>
              <a:tabLst>
                <a:tab pos="457200" algn="l"/>
                <a:tab pos="914400" algn="l"/>
                <a:tab pos="1371600" algn="l"/>
                <a:tab pos="1828800" algn="l"/>
                <a:tab pos="2286000" algn="l"/>
                <a:tab pos="2743200" algn="l"/>
              </a:tabLst>
              <a:defRPr sz="2000">
                <a:solidFill>
                  <a:srgbClr val="000000"/>
                </a:solidFill>
                <a:latin typeface="Calibri" pitchFamily="34" charset="0"/>
                <a:ea typeface="AR PL SungtiL GB" charset="0"/>
                <a:cs typeface="AR PL SungtiL GB" charset="0"/>
              </a:defRPr>
            </a:lvl8pPr>
            <a:lvl9pPr marL="3886200" indent="-228600" defTabSz="457200" eaLnBrk="0" fontAlgn="base" hangingPunct="0">
              <a:lnSpc>
                <a:spcPct val="83000"/>
              </a:lnSpc>
              <a:spcBef>
                <a:spcPts val="288"/>
              </a:spcBef>
              <a:spcAft>
                <a:spcPct val="0"/>
              </a:spcAft>
              <a:buClr>
                <a:srgbClr val="000000"/>
              </a:buClr>
              <a:buSzPct val="100000"/>
              <a:buFont typeface="Times New Roman" pitchFamily="16" charset="0"/>
              <a:tabLst>
                <a:tab pos="457200" algn="l"/>
                <a:tab pos="914400" algn="l"/>
                <a:tab pos="1371600" algn="l"/>
                <a:tab pos="1828800" algn="l"/>
                <a:tab pos="2286000" algn="l"/>
                <a:tab pos="2743200" algn="l"/>
              </a:tabLst>
              <a:defRPr sz="2000">
                <a:solidFill>
                  <a:srgbClr val="000000"/>
                </a:solidFill>
                <a:latin typeface="Calibri" pitchFamily="34" charset="0"/>
                <a:ea typeface="AR PL SungtiL GB" charset="0"/>
                <a:cs typeface="AR PL SungtiL GB" charset="0"/>
              </a:defRPr>
            </a:lvl9pPr>
          </a:lstStyle>
          <a:p>
            <a:pPr algn="ctr" eaLnBrk="1" hangingPunct="1">
              <a:lnSpc>
                <a:spcPct val="100000"/>
              </a:lnSpc>
              <a:spcBef>
                <a:spcPct val="0"/>
              </a:spcBef>
            </a:pPr>
            <a:r>
              <a:rPr lang="en-US" altLang="en-US" sz="1200">
                <a:solidFill>
                  <a:srgbClr val="8B8B8B"/>
                </a:solidFill>
                <a:ea typeface="DejaVu Sans" charset="0"/>
                <a:cs typeface="DejaVu Sans" charset="0"/>
              </a:rPr>
              <a:t>IPSP - General information</a:t>
            </a:r>
          </a:p>
        </p:txBody>
      </p:sp>
      <p:sp>
        <p:nvSpPr>
          <p:cNvPr id="3078" name="Text Box 5"/>
          <p:cNvSpPr txBox="1">
            <a:spLocks noChangeArrowheads="1"/>
          </p:cNvSpPr>
          <p:nvPr/>
        </p:nvSpPr>
        <p:spPr bwMode="auto">
          <a:xfrm>
            <a:off x="6553200" y="6356350"/>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nSpc>
                <a:spcPct val="83000"/>
              </a:lnSpc>
              <a:spcBef>
                <a:spcPts val="1425"/>
              </a:spcBef>
              <a:buClr>
                <a:srgbClr val="000000"/>
              </a:buClr>
              <a:buSzPct val="100000"/>
              <a:buFont typeface="Times New Roman" pitchFamily="16" charset="0"/>
              <a:tabLst>
                <a:tab pos="457200" algn="l"/>
                <a:tab pos="914400" algn="l"/>
                <a:tab pos="1371600" algn="l"/>
                <a:tab pos="1828800" algn="l"/>
              </a:tabLst>
              <a:defRPr sz="3200">
                <a:solidFill>
                  <a:srgbClr val="000000"/>
                </a:solidFill>
                <a:latin typeface="Calibri" pitchFamily="34" charset="0"/>
                <a:ea typeface="AR PL SungtiL GB" charset="0"/>
                <a:cs typeface="AR PL SungtiL GB" charset="0"/>
              </a:defRPr>
            </a:lvl1pPr>
            <a:lvl2pPr>
              <a:lnSpc>
                <a:spcPct val="83000"/>
              </a:lnSpc>
              <a:spcBef>
                <a:spcPts val="1138"/>
              </a:spcBef>
              <a:buClr>
                <a:srgbClr val="000000"/>
              </a:buClr>
              <a:buSzPct val="100000"/>
              <a:buFont typeface="Times New Roman" pitchFamily="16" charset="0"/>
              <a:tabLst>
                <a:tab pos="457200" algn="l"/>
                <a:tab pos="914400" algn="l"/>
                <a:tab pos="1371600" algn="l"/>
                <a:tab pos="1828800" algn="l"/>
              </a:tabLst>
              <a:defRPr sz="2400">
                <a:solidFill>
                  <a:srgbClr val="000000"/>
                </a:solidFill>
                <a:latin typeface="Calibri" pitchFamily="34" charset="0"/>
                <a:ea typeface="AR PL SungtiL GB" charset="0"/>
                <a:cs typeface="AR PL SungtiL GB" charset="0"/>
              </a:defRPr>
            </a:lvl2pPr>
            <a:lvl3pPr>
              <a:lnSpc>
                <a:spcPct val="83000"/>
              </a:lnSpc>
              <a:spcBef>
                <a:spcPts val="850"/>
              </a:spcBef>
              <a:buClr>
                <a:srgbClr val="000000"/>
              </a:buClr>
              <a:buSzPct val="100000"/>
              <a:buFont typeface="Times New Roman" pitchFamily="16" charset="0"/>
              <a:tabLst>
                <a:tab pos="457200" algn="l"/>
                <a:tab pos="914400" algn="l"/>
                <a:tab pos="1371600" algn="l"/>
                <a:tab pos="1828800" algn="l"/>
              </a:tabLst>
              <a:defRPr sz="2000">
                <a:solidFill>
                  <a:srgbClr val="000000"/>
                </a:solidFill>
                <a:latin typeface="Calibri" pitchFamily="34" charset="0"/>
                <a:ea typeface="AR PL SungtiL GB" charset="0"/>
                <a:cs typeface="AR PL SungtiL GB" charset="0"/>
              </a:defRPr>
            </a:lvl3pPr>
            <a:lvl4pPr>
              <a:lnSpc>
                <a:spcPct val="83000"/>
              </a:lnSpc>
              <a:spcBef>
                <a:spcPts val="575"/>
              </a:spcBef>
              <a:buClr>
                <a:srgbClr val="000000"/>
              </a:buClr>
              <a:buSzPct val="100000"/>
              <a:buFont typeface="Times New Roman" pitchFamily="16" charset="0"/>
              <a:tabLst>
                <a:tab pos="457200" algn="l"/>
                <a:tab pos="914400" algn="l"/>
                <a:tab pos="1371600" algn="l"/>
                <a:tab pos="1828800" algn="l"/>
              </a:tabLst>
              <a:defRPr sz="2000">
                <a:solidFill>
                  <a:srgbClr val="000000"/>
                </a:solidFill>
                <a:latin typeface="Calibri" pitchFamily="34" charset="0"/>
                <a:ea typeface="AR PL SungtiL GB" charset="0"/>
                <a:cs typeface="AR PL SungtiL GB" charset="0"/>
              </a:defRPr>
            </a:lvl4pPr>
            <a:lvl5pPr>
              <a:lnSpc>
                <a:spcPct val="83000"/>
              </a:lnSpc>
              <a:spcBef>
                <a:spcPts val="288"/>
              </a:spcBef>
              <a:buClr>
                <a:srgbClr val="000000"/>
              </a:buClr>
              <a:buSzPct val="100000"/>
              <a:buFont typeface="Times New Roman" pitchFamily="16" charset="0"/>
              <a:tabLst>
                <a:tab pos="457200" algn="l"/>
                <a:tab pos="914400" algn="l"/>
                <a:tab pos="1371600" algn="l"/>
                <a:tab pos="1828800" algn="l"/>
              </a:tabLst>
              <a:defRPr sz="2000">
                <a:solidFill>
                  <a:srgbClr val="000000"/>
                </a:solidFill>
                <a:latin typeface="Calibri" pitchFamily="34" charset="0"/>
                <a:ea typeface="AR PL SungtiL GB" charset="0"/>
                <a:cs typeface="AR PL SungtiL GB" charset="0"/>
              </a:defRPr>
            </a:lvl5pPr>
            <a:lvl6pPr marL="2514600" indent="-228600" defTabSz="457200" eaLnBrk="0" fontAlgn="base" hangingPunct="0">
              <a:lnSpc>
                <a:spcPct val="83000"/>
              </a:lnSpc>
              <a:spcBef>
                <a:spcPts val="288"/>
              </a:spcBef>
              <a:spcAft>
                <a:spcPct val="0"/>
              </a:spcAft>
              <a:buClr>
                <a:srgbClr val="000000"/>
              </a:buClr>
              <a:buSzPct val="100000"/>
              <a:buFont typeface="Times New Roman" pitchFamily="16" charset="0"/>
              <a:tabLst>
                <a:tab pos="457200" algn="l"/>
                <a:tab pos="914400" algn="l"/>
                <a:tab pos="1371600" algn="l"/>
                <a:tab pos="1828800" algn="l"/>
              </a:tabLst>
              <a:defRPr sz="2000">
                <a:solidFill>
                  <a:srgbClr val="000000"/>
                </a:solidFill>
                <a:latin typeface="Calibri" pitchFamily="34" charset="0"/>
                <a:ea typeface="AR PL SungtiL GB" charset="0"/>
                <a:cs typeface="AR PL SungtiL GB" charset="0"/>
              </a:defRPr>
            </a:lvl6pPr>
            <a:lvl7pPr marL="2971800" indent="-228600" defTabSz="457200" eaLnBrk="0" fontAlgn="base" hangingPunct="0">
              <a:lnSpc>
                <a:spcPct val="83000"/>
              </a:lnSpc>
              <a:spcBef>
                <a:spcPts val="288"/>
              </a:spcBef>
              <a:spcAft>
                <a:spcPct val="0"/>
              </a:spcAft>
              <a:buClr>
                <a:srgbClr val="000000"/>
              </a:buClr>
              <a:buSzPct val="100000"/>
              <a:buFont typeface="Times New Roman" pitchFamily="16" charset="0"/>
              <a:tabLst>
                <a:tab pos="457200" algn="l"/>
                <a:tab pos="914400" algn="l"/>
                <a:tab pos="1371600" algn="l"/>
                <a:tab pos="1828800" algn="l"/>
              </a:tabLst>
              <a:defRPr sz="2000">
                <a:solidFill>
                  <a:srgbClr val="000000"/>
                </a:solidFill>
                <a:latin typeface="Calibri" pitchFamily="34" charset="0"/>
                <a:ea typeface="AR PL SungtiL GB" charset="0"/>
                <a:cs typeface="AR PL SungtiL GB" charset="0"/>
              </a:defRPr>
            </a:lvl7pPr>
            <a:lvl8pPr marL="3429000" indent="-228600" defTabSz="457200" eaLnBrk="0" fontAlgn="base" hangingPunct="0">
              <a:lnSpc>
                <a:spcPct val="83000"/>
              </a:lnSpc>
              <a:spcBef>
                <a:spcPts val="288"/>
              </a:spcBef>
              <a:spcAft>
                <a:spcPct val="0"/>
              </a:spcAft>
              <a:buClr>
                <a:srgbClr val="000000"/>
              </a:buClr>
              <a:buSzPct val="100000"/>
              <a:buFont typeface="Times New Roman" pitchFamily="16" charset="0"/>
              <a:tabLst>
                <a:tab pos="457200" algn="l"/>
                <a:tab pos="914400" algn="l"/>
                <a:tab pos="1371600" algn="l"/>
                <a:tab pos="1828800" algn="l"/>
              </a:tabLst>
              <a:defRPr sz="2000">
                <a:solidFill>
                  <a:srgbClr val="000000"/>
                </a:solidFill>
                <a:latin typeface="Calibri" pitchFamily="34" charset="0"/>
                <a:ea typeface="AR PL SungtiL GB" charset="0"/>
                <a:cs typeface="AR PL SungtiL GB" charset="0"/>
              </a:defRPr>
            </a:lvl8pPr>
            <a:lvl9pPr marL="3886200" indent="-228600" defTabSz="457200" eaLnBrk="0" fontAlgn="base" hangingPunct="0">
              <a:lnSpc>
                <a:spcPct val="83000"/>
              </a:lnSpc>
              <a:spcBef>
                <a:spcPts val="288"/>
              </a:spcBef>
              <a:spcAft>
                <a:spcPct val="0"/>
              </a:spcAft>
              <a:buClr>
                <a:srgbClr val="000000"/>
              </a:buClr>
              <a:buSzPct val="100000"/>
              <a:buFont typeface="Times New Roman" pitchFamily="16" charset="0"/>
              <a:tabLst>
                <a:tab pos="457200" algn="l"/>
                <a:tab pos="914400" algn="l"/>
                <a:tab pos="1371600" algn="l"/>
                <a:tab pos="1828800" algn="l"/>
              </a:tabLst>
              <a:defRPr sz="2000">
                <a:solidFill>
                  <a:srgbClr val="000000"/>
                </a:solidFill>
                <a:latin typeface="Calibri" pitchFamily="34" charset="0"/>
                <a:ea typeface="AR PL SungtiL GB" charset="0"/>
                <a:cs typeface="AR PL SungtiL GB" charset="0"/>
              </a:defRPr>
            </a:lvl9pPr>
          </a:lstStyle>
          <a:p>
            <a:pPr algn="r" eaLnBrk="1" hangingPunct="1">
              <a:lnSpc>
                <a:spcPct val="100000"/>
              </a:lnSpc>
              <a:spcBef>
                <a:spcPct val="0"/>
              </a:spcBef>
            </a:pPr>
            <a:fld id="{D089C9C7-9826-4918-A095-5CFE176B50AF}" type="slidenum">
              <a:rPr lang="en-US" altLang="en-US" sz="1200">
                <a:solidFill>
                  <a:srgbClr val="8B8B8B"/>
                </a:solidFill>
                <a:ea typeface="DejaVu Sans" charset="0"/>
                <a:cs typeface="DejaVu Sans" charset="0"/>
              </a:rPr>
              <a:pPr algn="r" eaLnBrk="1" hangingPunct="1">
                <a:lnSpc>
                  <a:spcPct val="100000"/>
                </a:lnSpc>
                <a:spcBef>
                  <a:spcPct val="0"/>
                </a:spcBef>
              </a:pPr>
              <a:t>5</a:t>
            </a:fld>
            <a:endParaRPr lang="en-US" altLang="en-US" sz="1200">
              <a:solidFill>
                <a:srgbClr val="8B8B8B"/>
              </a:solidFill>
              <a:ea typeface="DejaVu Sans" charset="0"/>
              <a:cs typeface="DejaVu Sans" charset="0"/>
            </a:endParaRPr>
          </a:p>
        </p:txBody>
      </p:sp>
    </p:spTree>
    <p:extLst>
      <p:ext uri="{BB962C8B-B14F-4D97-AF65-F5344CB8AC3E}">
        <p14:creationId xmlns:p14="http://schemas.microsoft.com/office/powerpoint/2010/main" val="3249442391"/>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05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0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a:t>Chapter 21. Recommendations</a:t>
            </a:r>
            <a:endParaRPr lang="en-US" dirty="0"/>
          </a:p>
        </p:txBody>
      </p:sp>
      <p:sp>
        <p:nvSpPr>
          <p:cNvPr id="3" name="Espace réservé du contenu 2"/>
          <p:cNvSpPr>
            <a:spLocks noGrp="1"/>
          </p:cNvSpPr>
          <p:nvPr>
            <p:ph idx="1"/>
          </p:nvPr>
        </p:nvSpPr>
        <p:spPr>
          <a:xfrm>
            <a:off x="457200" y="1268760"/>
            <a:ext cx="8229600" cy="4781128"/>
          </a:xfrm>
        </p:spPr>
        <p:txBody>
          <a:bodyPr>
            <a:noAutofit/>
          </a:bodyPr>
          <a:lstStyle/>
          <a:p>
            <a:pPr marL="0" indent="0">
              <a:buNone/>
            </a:pPr>
            <a:r>
              <a:rPr lang="en-US" sz="2050" dirty="0"/>
              <a:t>Addressed to social scientists, policy makers and the global public:</a:t>
            </a:r>
          </a:p>
          <a:p>
            <a:pPr marL="514350" indent="-514350">
              <a:buFont typeface="+mj-lt"/>
              <a:buAutoNum type="arabicPeriod"/>
            </a:pPr>
            <a:r>
              <a:rPr lang="en-US" sz="2050" dirty="0"/>
              <a:t>Devise ways of establishing democratic governance and regulation of capitalist enterprise on the global level. This will require the design of new institutions that are transparent, participatory and </a:t>
            </a:r>
            <a:r>
              <a:rPr lang="en-US" sz="2050" dirty="0" smtClean="0"/>
              <a:t>accountable.</a:t>
            </a:r>
          </a:p>
          <a:p>
            <a:pPr marL="514350" indent="-514350">
              <a:buFont typeface="+mj-lt"/>
              <a:buAutoNum type="arabicPeriod"/>
            </a:pPr>
            <a:r>
              <a:rPr lang="en-US" sz="2050" dirty="0"/>
              <a:t>Build new political coalitions that can minimize, if not overcome, the many divisions that currently disable many progressive </a:t>
            </a:r>
            <a:r>
              <a:rPr lang="en-US" sz="2050" dirty="0" smtClean="0"/>
              <a:t>constituencies.</a:t>
            </a:r>
          </a:p>
          <a:p>
            <a:pPr marL="514350" indent="-514350">
              <a:buFont typeface="+mj-lt"/>
              <a:buAutoNum type="arabicPeriod"/>
            </a:pPr>
            <a:r>
              <a:rPr lang="en-US" sz="2050" dirty="0"/>
              <a:t>Encourage and support multilateral efforts to enable emancipatory and environmentally sustainable economic development around the </a:t>
            </a:r>
            <a:r>
              <a:rPr lang="en-US" sz="2050" dirty="0" smtClean="0"/>
              <a:t>world.</a:t>
            </a:r>
          </a:p>
          <a:p>
            <a:pPr marL="514350" indent="-514350">
              <a:buFont typeface="+mj-lt"/>
              <a:buAutoNum type="arabicPeriod"/>
            </a:pPr>
            <a:r>
              <a:rPr lang="en-US" sz="2050" dirty="0"/>
              <a:t>Explore and implement egalitarian alternatives on the national level, such as progressive taxation, a minimum basic income, cooperative and participatory enterprises, and improved and expanded public provision of care </a:t>
            </a:r>
            <a:r>
              <a:rPr lang="en-US" sz="2050" dirty="0" smtClean="0"/>
              <a:t>services.</a:t>
            </a:r>
          </a:p>
          <a:p>
            <a:pPr marL="514350" indent="-514350">
              <a:buFont typeface="+mj-lt"/>
              <a:buAutoNum type="arabicPeriod"/>
            </a:pPr>
            <a:r>
              <a:rPr lang="en-US" sz="2050" dirty="0"/>
              <a:t>Encourage national and international institutions to drive research and innovation toward addressing the needs of the world’s least privileged people rather than the strongest economic </a:t>
            </a:r>
            <a:r>
              <a:rPr lang="en-US" sz="2050" dirty="0" smtClean="0"/>
              <a:t>interests.</a:t>
            </a:r>
            <a:endParaRPr lang="en-US" sz="2050" dirty="0"/>
          </a:p>
        </p:txBody>
      </p:sp>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50</a:t>
            </a:fld>
            <a:endParaRPr lang="en-US"/>
          </a:p>
        </p:txBody>
      </p:sp>
    </p:spTree>
    <p:extLst>
      <p:ext uri="{BB962C8B-B14F-4D97-AF65-F5344CB8AC3E}">
        <p14:creationId xmlns:p14="http://schemas.microsoft.com/office/powerpoint/2010/main" val="193120116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a:t>Twenty-Two:  A Different Kind of Chapter </a:t>
            </a:r>
          </a:p>
        </p:txBody>
      </p:sp>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51</a:t>
            </a:fld>
            <a:endParaRPr lang="en-US"/>
          </a:p>
        </p:txBody>
      </p:sp>
      <p:sp>
        <p:nvSpPr>
          <p:cNvPr id="7" name="Content Placeholder 2"/>
          <p:cNvSpPr>
            <a:spLocks noGrp="1"/>
          </p:cNvSpPr>
          <p:nvPr>
            <p:ph idx="1"/>
          </p:nvPr>
        </p:nvSpPr>
        <p:spPr>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400" dirty="0" smtClean="0"/>
              <a:t>Unlike most report chapters,  </a:t>
            </a:r>
            <a:r>
              <a:rPr lang="en-US" sz="2400" dirty="0" err="1" smtClean="0"/>
              <a:t>ch.</a:t>
            </a:r>
            <a:r>
              <a:rPr lang="en-US" sz="2400" dirty="0" smtClean="0"/>
              <a:t> 22 does not discuss some aspect of social life or some dimension of social progress.</a:t>
            </a:r>
          </a:p>
          <a:p>
            <a:r>
              <a:rPr lang="en-US" sz="2400" dirty="0" smtClean="0"/>
              <a:t>Nor is it a conclusion/summary of the report.</a:t>
            </a:r>
          </a:p>
          <a:p>
            <a:r>
              <a:rPr lang="en-US" sz="2400" dirty="0" smtClean="0"/>
              <a:t>Rather, it reviews “the contributions of social sciences to policy and institutional change” by describing their contributions in a variety of policy domains: </a:t>
            </a:r>
            <a:r>
              <a:rPr lang="en-US" sz="2000" dirty="0"/>
              <a:t> </a:t>
            </a:r>
            <a:r>
              <a:rPr lang="en-US" sz="2000" dirty="0" smtClean="0"/>
              <a:t>economic policy, education, environmental protection, health, development, science and technology.</a:t>
            </a:r>
          </a:p>
          <a:p>
            <a:r>
              <a:rPr lang="en-US" sz="2400" dirty="0" smtClean="0"/>
              <a:t>Why do this?  IPSP is an attempt to marshal the social sciences (and humanities) to shape institutions.  Ch. 22 reflects on this enterprise, by characterizing the practice of which it is a part.</a:t>
            </a:r>
            <a:endParaRPr lang="en-US" sz="2400" dirty="0"/>
          </a:p>
        </p:txBody>
      </p:sp>
    </p:spTree>
    <p:extLst>
      <p:ext uri="{BB962C8B-B14F-4D97-AF65-F5344CB8AC3E}">
        <p14:creationId xmlns:p14="http://schemas.microsoft.com/office/powerpoint/2010/main" val="15642953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52</a:t>
            </a:fld>
            <a:endParaRPr lang="en-US"/>
          </a:p>
        </p:txBody>
      </p:sp>
      <p:sp>
        <p:nvSpPr>
          <p:cNvPr id="7" name="Title 1"/>
          <p:cNvSpPr>
            <a:spLocks noGrp="1"/>
          </p:cNvSpPr>
          <p:nvPr>
            <p:ph type="title"/>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Chapter </a:t>
            </a:r>
            <a:r>
              <a:rPr lang="en-US" dirty="0" smtClean="0"/>
              <a:t>22: Messages</a:t>
            </a:r>
            <a:endParaRPr lang="en-US" dirty="0"/>
          </a:p>
        </p:txBody>
      </p:sp>
      <p:sp>
        <p:nvSpPr>
          <p:cNvPr id="8" name="Content Placeholder 2"/>
          <p:cNvSpPr>
            <a:spLocks noGrp="1"/>
          </p:cNvSpPr>
          <p:nvPr>
            <p:ph idx="1"/>
          </p:nvPr>
        </p:nvSpPr>
        <p:spPr>
          <a:xfrm>
            <a:off x="457200" y="1556792"/>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800" dirty="0" smtClean="0"/>
              <a:t>Social science has substantially shaped policy in many (if not all) domains</a:t>
            </a:r>
          </a:p>
          <a:p>
            <a:r>
              <a:rPr lang="en-US" sz="2800" dirty="0" smtClean="0"/>
              <a:t>Influence can be </a:t>
            </a:r>
            <a:r>
              <a:rPr lang="en-US" sz="2800" b="1" dirty="0" smtClean="0"/>
              <a:t>direct</a:t>
            </a:r>
            <a:r>
              <a:rPr lang="en-US" sz="2800" dirty="0" smtClean="0"/>
              <a:t> or (just as important) </a:t>
            </a:r>
            <a:r>
              <a:rPr lang="en-US" sz="2800" b="1" dirty="0" smtClean="0"/>
              <a:t>indirect</a:t>
            </a:r>
            <a:endParaRPr lang="en-US" sz="2800" dirty="0"/>
          </a:p>
          <a:p>
            <a:r>
              <a:rPr lang="en-US" sz="2800" dirty="0" smtClean="0"/>
              <a:t>A healthy social science (and thus its advice) involves debate </a:t>
            </a:r>
          </a:p>
          <a:p>
            <a:r>
              <a:rPr lang="en-US" sz="2800" dirty="0" smtClean="0"/>
              <a:t>The model/context tradeoff</a:t>
            </a:r>
          </a:p>
          <a:p>
            <a:r>
              <a:rPr lang="en-US" sz="2800" dirty="0" smtClean="0"/>
              <a:t>Policy advice necessarily rests upon value judgments.  Social scientists should be explicit about these</a:t>
            </a:r>
          </a:p>
          <a:p>
            <a:r>
              <a:rPr lang="en-US" sz="2800" dirty="0" smtClean="0"/>
              <a:t>Democracy</a:t>
            </a:r>
            <a:endParaRPr lang="en-US" sz="2800" dirty="0"/>
          </a:p>
        </p:txBody>
      </p:sp>
    </p:spTree>
    <p:extLst>
      <p:ext uri="{BB962C8B-B14F-4D97-AF65-F5344CB8AC3E}">
        <p14:creationId xmlns:p14="http://schemas.microsoft.com/office/powerpoint/2010/main" val="141673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noGrp="1" noChangeArrowheads="1"/>
          </p:cNvSpPr>
          <p:nvPr>
            <p:ph type="title"/>
          </p:nvPr>
        </p:nvSpPr>
        <p:spPr>
          <a:xfrm>
            <a:off x="457200" y="274638"/>
            <a:ext cx="8229600" cy="1143000"/>
          </a:xfrm>
        </p:spPr>
        <p:txBody>
          <a:bodyPr/>
          <a:lstStyle/>
          <a:p>
            <a:pPr algn="ctr" eaLnBrk="1" hangingPunct="1">
              <a:lnSpc>
                <a:spcPct val="10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fr-FR" altLang="en-US" sz="4000" smtClean="0"/>
              <a:t>Overview</a:t>
            </a:r>
          </a:p>
        </p:txBody>
      </p:sp>
      <p:sp>
        <p:nvSpPr>
          <p:cNvPr id="3075" name="Text Box 2"/>
          <p:cNvSpPr txBox="1">
            <a:spLocks noChangeArrowheads="1"/>
          </p:cNvSpPr>
          <p:nvPr/>
        </p:nvSpPr>
        <p:spPr bwMode="auto">
          <a:xfrm>
            <a:off x="457200" y="1295400"/>
            <a:ext cx="8229600" cy="4830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41313"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cs typeface="AR PL SungtiL GB" charset="0"/>
              </a:defRPr>
            </a:lvl1pPr>
            <a:lvl2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cs typeface="AR PL SungtiL GB" charset="0"/>
              </a:defRPr>
            </a:lvl2pPr>
            <a:lvl3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cs typeface="AR PL SungtiL GB" charset="0"/>
              </a:defRPr>
            </a:lvl3pPr>
            <a:lvl4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cs typeface="AR PL SungtiL GB" charset="0"/>
              </a:defRPr>
            </a:lvl4pPr>
            <a:lvl5pPr eaLnBrk="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cs typeface="AR PL SungtiL GB" charset="0"/>
              </a:defRPr>
            </a:lvl5pPr>
            <a:lvl6pPr marL="25146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cs typeface="AR PL SungtiL GB" charset="0"/>
              </a:defRPr>
            </a:lvl6pPr>
            <a:lvl7pPr marL="29718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cs typeface="AR PL SungtiL GB" charset="0"/>
              </a:defRPr>
            </a:lvl7pPr>
            <a:lvl8pPr marL="34290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cs typeface="AR PL SungtiL GB" charset="0"/>
              </a:defRPr>
            </a:lvl8pPr>
            <a:lvl9pPr marL="3886200" indent="-228600" defTabSz="457200" eaLnBrk="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defRPr>
                <a:solidFill>
                  <a:schemeClr val="tx1"/>
                </a:solidFill>
                <a:latin typeface="Arial" panose="020B0604020202020204" pitchFamily="34" charset="0"/>
                <a:cs typeface="AR PL SungtiL GB" charset="0"/>
              </a:defRPr>
            </a:lvl9pPr>
          </a:lstStyle>
          <a:p>
            <a:pPr marL="458787" indent="-457200" eaLnBrk="1" hangingPunct="1">
              <a:spcBef>
                <a:spcPts val="650"/>
              </a:spcBef>
              <a:buFont typeface="Arial" panose="020B0604020202020204" pitchFamily="34" charset="0"/>
              <a:buChar char="•"/>
              <a:defRPr/>
            </a:pPr>
            <a:r>
              <a:rPr lang="fr-FR" altLang="en-US" sz="3200" i="1" dirty="0" smtClean="0">
                <a:solidFill>
                  <a:schemeClr val="accent6"/>
                </a:solidFill>
                <a:latin typeface="Calibri" panose="020F0502020204030204" pitchFamily="34" charset="0"/>
                <a:ea typeface="+mn-ea"/>
              </a:rPr>
              <a:t>Cross-</a:t>
            </a:r>
            <a:r>
              <a:rPr lang="fr-FR" altLang="en-US" sz="3200" i="1" dirty="0" err="1" smtClean="0">
                <a:solidFill>
                  <a:schemeClr val="accent6"/>
                </a:solidFill>
                <a:latin typeface="Calibri" panose="020F0502020204030204" pitchFamily="34" charset="0"/>
                <a:ea typeface="+mn-ea"/>
              </a:rPr>
              <a:t>cutting</a:t>
            </a:r>
            <a:r>
              <a:rPr lang="fr-FR" altLang="en-US" sz="3200" i="1" dirty="0" smtClean="0">
                <a:solidFill>
                  <a:schemeClr val="accent6"/>
                </a:solidFill>
                <a:latin typeface="Calibri" panose="020F0502020204030204" pitchFamily="34" charset="0"/>
                <a:ea typeface="+mn-ea"/>
              </a:rPr>
              <a:t>:</a:t>
            </a:r>
          </a:p>
          <a:p>
            <a:pPr marL="858837" lvl="1" indent="-457200" eaLnBrk="1" hangingPunct="1">
              <a:spcBef>
                <a:spcPts val="650"/>
              </a:spcBef>
              <a:buFont typeface="Arial" panose="020B0604020202020204" pitchFamily="34" charset="0"/>
              <a:buChar char="•"/>
              <a:defRPr/>
            </a:pPr>
            <a:r>
              <a:rPr lang="fr-FR" altLang="en-US" sz="3200" dirty="0" err="1" smtClean="0">
                <a:solidFill>
                  <a:srgbClr val="000000"/>
                </a:solidFill>
                <a:latin typeface="Calibri" panose="020F0502020204030204" pitchFamily="34" charset="0"/>
                <a:ea typeface="+mn-ea"/>
              </a:rPr>
              <a:t>Principle</a:t>
            </a:r>
            <a:r>
              <a:rPr lang="fr-FR" altLang="en-US" sz="3200" dirty="0" smtClean="0">
                <a:solidFill>
                  <a:srgbClr val="000000"/>
                </a:solidFill>
                <a:latin typeface="Calibri" panose="020F0502020204030204" pitchFamily="34" charset="0"/>
                <a:ea typeface="+mn-ea"/>
              </a:rPr>
              <a:t> of </a:t>
            </a:r>
            <a:r>
              <a:rPr lang="fr-FR" altLang="en-US" sz="3200" dirty="0" err="1" smtClean="0">
                <a:solidFill>
                  <a:srgbClr val="000000"/>
                </a:solidFill>
                <a:latin typeface="Calibri" panose="020F0502020204030204" pitchFamily="34" charset="0"/>
                <a:ea typeface="+mn-ea"/>
              </a:rPr>
              <a:t>equal</a:t>
            </a:r>
            <a:r>
              <a:rPr lang="fr-FR" altLang="en-US" sz="3200" dirty="0" smtClean="0">
                <a:solidFill>
                  <a:srgbClr val="000000"/>
                </a:solidFill>
                <a:latin typeface="Calibri" panose="020F0502020204030204" pitchFamily="34" charset="0"/>
                <a:ea typeface="+mn-ea"/>
              </a:rPr>
              <a:t> </a:t>
            </a:r>
            <a:r>
              <a:rPr lang="fr-FR" altLang="en-US" sz="3200" dirty="0" err="1" smtClean="0">
                <a:solidFill>
                  <a:srgbClr val="000000"/>
                </a:solidFill>
                <a:latin typeface="Calibri" panose="020F0502020204030204" pitchFamily="34" charset="0"/>
                <a:ea typeface="+mn-ea"/>
              </a:rPr>
              <a:t>dignity</a:t>
            </a:r>
            <a:endParaRPr lang="fr-FR" altLang="en-US" sz="3200" dirty="0" smtClean="0">
              <a:solidFill>
                <a:srgbClr val="000000"/>
              </a:solidFill>
              <a:latin typeface="Calibri" panose="020F0502020204030204" pitchFamily="34" charset="0"/>
              <a:ea typeface="+mn-ea"/>
            </a:endParaRPr>
          </a:p>
          <a:p>
            <a:pPr marL="858837" lvl="1" indent="-457200" eaLnBrk="1" hangingPunct="1">
              <a:spcBef>
                <a:spcPts val="650"/>
              </a:spcBef>
              <a:buFont typeface="Arial" panose="020B0604020202020204" pitchFamily="34" charset="0"/>
              <a:buChar char="•"/>
              <a:defRPr/>
            </a:pPr>
            <a:r>
              <a:rPr lang="fr-FR" altLang="en-US" sz="3200" dirty="0" smtClean="0">
                <a:solidFill>
                  <a:srgbClr val="000000"/>
                </a:solidFill>
                <a:latin typeface="Calibri" panose="020F0502020204030204" pitchFamily="34" charset="0"/>
                <a:ea typeface="+mn-ea"/>
              </a:rPr>
              <a:t>Respect for </a:t>
            </a:r>
            <a:r>
              <a:rPr lang="fr-FR" altLang="en-US" sz="3200" dirty="0" err="1" smtClean="0">
                <a:solidFill>
                  <a:srgbClr val="000000"/>
                </a:solidFill>
                <a:latin typeface="Calibri" panose="020F0502020204030204" pitchFamily="34" charset="0"/>
                <a:ea typeface="+mn-ea"/>
              </a:rPr>
              <a:t>pluralism</a:t>
            </a:r>
            <a:endParaRPr lang="fr-FR" altLang="en-US" sz="3200" dirty="0" smtClean="0">
              <a:solidFill>
                <a:srgbClr val="000000"/>
              </a:solidFill>
              <a:latin typeface="Calibri" panose="020F0502020204030204" pitchFamily="34" charset="0"/>
              <a:ea typeface="+mn-ea"/>
            </a:endParaRPr>
          </a:p>
          <a:p>
            <a:pPr marL="401637" lvl="1" indent="0" eaLnBrk="1" hangingPunct="1">
              <a:spcBef>
                <a:spcPts val="650"/>
              </a:spcBef>
              <a:buFont typeface="Times New Roman" panose="02020603050405020304" pitchFamily="18" charset="0"/>
              <a:buNone/>
              <a:defRPr/>
            </a:pPr>
            <a:endParaRPr lang="fr-FR" altLang="en-US" sz="3200" dirty="0" smtClean="0">
              <a:solidFill>
                <a:srgbClr val="000000"/>
              </a:solidFill>
              <a:latin typeface="Calibri" panose="020F0502020204030204" pitchFamily="34" charset="0"/>
              <a:ea typeface="+mn-ea"/>
            </a:endParaRPr>
          </a:p>
          <a:p>
            <a:pPr marL="458787" indent="-457200" eaLnBrk="1" hangingPunct="1">
              <a:spcBef>
                <a:spcPts val="650"/>
              </a:spcBef>
              <a:buFont typeface="Arial" panose="020B0604020202020204" pitchFamily="34" charset="0"/>
              <a:buChar char="•"/>
              <a:defRPr/>
            </a:pPr>
            <a:r>
              <a:rPr lang="fr-FR" altLang="en-US" sz="3200" i="1" dirty="0" smtClean="0">
                <a:solidFill>
                  <a:schemeClr val="accent6"/>
                </a:solidFill>
                <a:latin typeface="Calibri" panose="020F0502020204030204" pitchFamily="34" charset="0"/>
                <a:ea typeface="+mn-ea"/>
              </a:rPr>
              <a:t>Basic values:</a:t>
            </a:r>
          </a:p>
          <a:p>
            <a:pPr marL="858837" lvl="1" indent="-457200" eaLnBrk="1" hangingPunct="1">
              <a:spcBef>
                <a:spcPts val="650"/>
              </a:spcBef>
              <a:buFont typeface="Arial" panose="020B0604020202020204" pitchFamily="34" charset="0"/>
              <a:buChar char="•"/>
              <a:defRPr/>
            </a:pPr>
            <a:r>
              <a:rPr lang="fr-FR" altLang="en-US" sz="3200" dirty="0" err="1" smtClean="0">
                <a:solidFill>
                  <a:srgbClr val="000000"/>
                </a:solidFill>
                <a:latin typeface="Calibri" panose="020F0502020204030204" pitchFamily="34" charset="0"/>
                <a:ea typeface="+mn-ea"/>
              </a:rPr>
              <a:t>Well-being</a:t>
            </a:r>
            <a:r>
              <a:rPr lang="fr-FR" altLang="en-US" sz="3200" dirty="0" smtClean="0">
                <a:solidFill>
                  <a:srgbClr val="000000"/>
                </a:solidFill>
                <a:latin typeface="Calibri" panose="020F0502020204030204" pitchFamily="34" charset="0"/>
                <a:ea typeface="+mn-ea"/>
              </a:rPr>
              <a:t>, </a:t>
            </a:r>
            <a:r>
              <a:rPr lang="fr-FR" altLang="en-US" sz="3200" dirty="0" err="1" smtClean="0">
                <a:solidFill>
                  <a:srgbClr val="000000"/>
                </a:solidFill>
                <a:latin typeface="Calibri" panose="020F0502020204030204" pitchFamily="34" charset="0"/>
                <a:ea typeface="+mn-ea"/>
              </a:rPr>
              <a:t>freedom</a:t>
            </a:r>
            <a:r>
              <a:rPr lang="fr-FR" altLang="en-US" sz="3200" dirty="0" smtClean="0">
                <a:solidFill>
                  <a:srgbClr val="000000"/>
                </a:solidFill>
                <a:latin typeface="Calibri" panose="020F0502020204030204" pitchFamily="34" charset="0"/>
                <a:ea typeface="+mn-ea"/>
              </a:rPr>
              <a:t>, non-</a:t>
            </a:r>
            <a:r>
              <a:rPr lang="fr-FR" altLang="en-US" sz="3200" dirty="0" err="1" smtClean="0">
                <a:solidFill>
                  <a:srgbClr val="000000"/>
                </a:solidFill>
                <a:latin typeface="Calibri" panose="020F0502020204030204" pitchFamily="34" charset="0"/>
                <a:ea typeface="+mn-ea"/>
              </a:rPr>
              <a:t>alienation</a:t>
            </a:r>
            <a:r>
              <a:rPr lang="fr-FR" altLang="en-US" sz="3200" dirty="0" smtClean="0">
                <a:solidFill>
                  <a:srgbClr val="000000"/>
                </a:solidFill>
                <a:latin typeface="Calibri" panose="020F0502020204030204" pitchFamily="34" charset="0"/>
                <a:ea typeface="+mn-ea"/>
              </a:rPr>
              <a:t>, </a:t>
            </a:r>
            <a:r>
              <a:rPr lang="fr-FR" altLang="en-US" sz="3200" dirty="0" err="1" smtClean="0">
                <a:solidFill>
                  <a:srgbClr val="000000"/>
                </a:solidFill>
                <a:latin typeface="Calibri" panose="020F0502020204030204" pitchFamily="34" charset="0"/>
                <a:ea typeface="+mn-ea"/>
              </a:rPr>
              <a:t>solidarity</a:t>
            </a:r>
            <a:r>
              <a:rPr lang="fr-FR" altLang="en-US" sz="3200" dirty="0" smtClean="0">
                <a:solidFill>
                  <a:srgbClr val="000000"/>
                </a:solidFill>
                <a:latin typeface="Calibri" panose="020F0502020204030204" pitchFamily="34" charset="0"/>
                <a:ea typeface="+mn-ea"/>
              </a:rPr>
              <a:t>, social relations, </a:t>
            </a:r>
            <a:r>
              <a:rPr lang="fr-FR" altLang="en-US" sz="3200" dirty="0" err="1" smtClean="0">
                <a:solidFill>
                  <a:srgbClr val="000000"/>
                </a:solidFill>
                <a:latin typeface="Calibri" panose="020F0502020204030204" pitchFamily="34" charset="0"/>
                <a:ea typeface="+mn-ea"/>
              </a:rPr>
              <a:t>esteem</a:t>
            </a:r>
            <a:r>
              <a:rPr lang="fr-FR" altLang="en-US" sz="3200" dirty="0" smtClean="0">
                <a:solidFill>
                  <a:srgbClr val="000000"/>
                </a:solidFill>
                <a:latin typeface="Calibri" panose="020F0502020204030204" pitchFamily="34" charset="0"/>
                <a:ea typeface="+mn-ea"/>
              </a:rPr>
              <a:t>, cultural </a:t>
            </a:r>
            <a:r>
              <a:rPr lang="fr-FR" altLang="en-US" sz="3200" dirty="0" err="1" smtClean="0">
                <a:solidFill>
                  <a:srgbClr val="000000"/>
                </a:solidFill>
                <a:latin typeface="Calibri" panose="020F0502020204030204" pitchFamily="34" charset="0"/>
                <a:ea typeface="+mn-ea"/>
              </a:rPr>
              <a:t>goods</a:t>
            </a:r>
            <a:r>
              <a:rPr lang="fr-FR" altLang="en-US" sz="3200" dirty="0" smtClean="0">
                <a:solidFill>
                  <a:srgbClr val="000000"/>
                </a:solidFill>
                <a:latin typeface="Calibri" panose="020F0502020204030204" pitchFamily="34" charset="0"/>
                <a:ea typeface="+mn-ea"/>
              </a:rPr>
              <a:t>, </a:t>
            </a:r>
            <a:r>
              <a:rPr lang="fr-FR" altLang="en-US" sz="3200" dirty="0" err="1" smtClean="0">
                <a:solidFill>
                  <a:srgbClr val="000000"/>
                </a:solidFill>
                <a:latin typeface="Calibri" panose="020F0502020204030204" pitchFamily="34" charset="0"/>
                <a:ea typeface="+mn-ea"/>
              </a:rPr>
              <a:t>environmental</a:t>
            </a:r>
            <a:r>
              <a:rPr lang="fr-FR" altLang="en-US" sz="3200" dirty="0" smtClean="0">
                <a:solidFill>
                  <a:srgbClr val="000000"/>
                </a:solidFill>
                <a:latin typeface="Calibri" panose="020F0502020204030204" pitchFamily="34" charset="0"/>
                <a:ea typeface="+mn-ea"/>
              </a:rPr>
              <a:t> values</a:t>
            </a:r>
          </a:p>
        </p:txBody>
      </p:sp>
      <p:sp>
        <p:nvSpPr>
          <p:cNvPr id="5124" name="Text Box 3"/>
          <p:cNvSpPr txBox="1">
            <a:spLocks noChangeArrowheads="1"/>
          </p:cNvSpPr>
          <p:nvPr/>
        </p:nvSpPr>
        <p:spPr bwMode="auto">
          <a:xfrm>
            <a:off x="457200" y="6356350"/>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nSpc>
                <a:spcPct val="83000"/>
              </a:lnSpc>
              <a:spcBef>
                <a:spcPts val="1425"/>
              </a:spcBef>
              <a:buClr>
                <a:srgbClr val="000000"/>
              </a:buClr>
              <a:buSzPct val="100000"/>
              <a:buFont typeface="Times New Roman" pitchFamily="16" charset="0"/>
              <a:tabLst>
                <a:tab pos="457200" algn="l"/>
                <a:tab pos="914400" algn="l"/>
                <a:tab pos="1371600" algn="l"/>
                <a:tab pos="1828800" algn="l"/>
              </a:tabLst>
              <a:defRPr sz="3200">
                <a:solidFill>
                  <a:srgbClr val="000000"/>
                </a:solidFill>
                <a:latin typeface="Calibri" pitchFamily="34" charset="0"/>
                <a:ea typeface="AR PL SungtiL GB" charset="0"/>
                <a:cs typeface="AR PL SungtiL GB" charset="0"/>
              </a:defRPr>
            </a:lvl1pPr>
            <a:lvl2pPr>
              <a:lnSpc>
                <a:spcPct val="83000"/>
              </a:lnSpc>
              <a:spcBef>
                <a:spcPts val="1138"/>
              </a:spcBef>
              <a:buClr>
                <a:srgbClr val="000000"/>
              </a:buClr>
              <a:buSzPct val="100000"/>
              <a:buFont typeface="Times New Roman" pitchFamily="16" charset="0"/>
              <a:tabLst>
                <a:tab pos="457200" algn="l"/>
                <a:tab pos="914400" algn="l"/>
                <a:tab pos="1371600" algn="l"/>
                <a:tab pos="1828800" algn="l"/>
              </a:tabLst>
              <a:defRPr sz="2400">
                <a:solidFill>
                  <a:srgbClr val="000000"/>
                </a:solidFill>
                <a:latin typeface="Calibri" pitchFamily="34" charset="0"/>
                <a:ea typeface="AR PL SungtiL GB" charset="0"/>
                <a:cs typeface="AR PL SungtiL GB" charset="0"/>
              </a:defRPr>
            </a:lvl2pPr>
            <a:lvl3pPr>
              <a:lnSpc>
                <a:spcPct val="83000"/>
              </a:lnSpc>
              <a:spcBef>
                <a:spcPts val="850"/>
              </a:spcBef>
              <a:buClr>
                <a:srgbClr val="000000"/>
              </a:buClr>
              <a:buSzPct val="100000"/>
              <a:buFont typeface="Times New Roman" pitchFamily="16" charset="0"/>
              <a:tabLst>
                <a:tab pos="457200" algn="l"/>
                <a:tab pos="914400" algn="l"/>
                <a:tab pos="1371600" algn="l"/>
                <a:tab pos="1828800" algn="l"/>
              </a:tabLst>
              <a:defRPr sz="2000">
                <a:solidFill>
                  <a:srgbClr val="000000"/>
                </a:solidFill>
                <a:latin typeface="Calibri" pitchFamily="34" charset="0"/>
                <a:ea typeface="AR PL SungtiL GB" charset="0"/>
                <a:cs typeface="AR PL SungtiL GB" charset="0"/>
              </a:defRPr>
            </a:lvl3pPr>
            <a:lvl4pPr>
              <a:lnSpc>
                <a:spcPct val="83000"/>
              </a:lnSpc>
              <a:spcBef>
                <a:spcPts val="575"/>
              </a:spcBef>
              <a:buClr>
                <a:srgbClr val="000000"/>
              </a:buClr>
              <a:buSzPct val="100000"/>
              <a:buFont typeface="Times New Roman" pitchFamily="16" charset="0"/>
              <a:tabLst>
                <a:tab pos="457200" algn="l"/>
                <a:tab pos="914400" algn="l"/>
                <a:tab pos="1371600" algn="l"/>
                <a:tab pos="1828800" algn="l"/>
              </a:tabLst>
              <a:defRPr sz="2000">
                <a:solidFill>
                  <a:srgbClr val="000000"/>
                </a:solidFill>
                <a:latin typeface="Calibri" pitchFamily="34" charset="0"/>
                <a:ea typeface="AR PL SungtiL GB" charset="0"/>
                <a:cs typeface="AR PL SungtiL GB" charset="0"/>
              </a:defRPr>
            </a:lvl4pPr>
            <a:lvl5pPr>
              <a:lnSpc>
                <a:spcPct val="83000"/>
              </a:lnSpc>
              <a:spcBef>
                <a:spcPts val="288"/>
              </a:spcBef>
              <a:buClr>
                <a:srgbClr val="000000"/>
              </a:buClr>
              <a:buSzPct val="100000"/>
              <a:buFont typeface="Times New Roman" pitchFamily="16" charset="0"/>
              <a:tabLst>
                <a:tab pos="457200" algn="l"/>
                <a:tab pos="914400" algn="l"/>
                <a:tab pos="1371600" algn="l"/>
                <a:tab pos="1828800" algn="l"/>
              </a:tabLst>
              <a:defRPr sz="2000">
                <a:solidFill>
                  <a:srgbClr val="000000"/>
                </a:solidFill>
                <a:latin typeface="Calibri" pitchFamily="34" charset="0"/>
                <a:ea typeface="AR PL SungtiL GB" charset="0"/>
                <a:cs typeface="AR PL SungtiL GB" charset="0"/>
              </a:defRPr>
            </a:lvl5pPr>
            <a:lvl6pPr marL="2514600" indent="-228600" defTabSz="457200" eaLnBrk="0" fontAlgn="base" hangingPunct="0">
              <a:lnSpc>
                <a:spcPct val="83000"/>
              </a:lnSpc>
              <a:spcBef>
                <a:spcPts val="288"/>
              </a:spcBef>
              <a:spcAft>
                <a:spcPct val="0"/>
              </a:spcAft>
              <a:buClr>
                <a:srgbClr val="000000"/>
              </a:buClr>
              <a:buSzPct val="100000"/>
              <a:buFont typeface="Times New Roman" pitchFamily="16" charset="0"/>
              <a:tabLst>
                <a:tab pos="457200" algn="l"/>
                <a:tab pos="914400" algn="l"/>
                <a:tab pos="1371600" algn="l"/>
                <a:tab pos="1828800" algn="l"/>
              </a:tabLst>
              <a:defRPr sz="2000">
                <a:solidFill>
                  <a:srgbClr val="000000"/>
                </a:solidFill>
                <a:latin typeface="Calibri" pitchFamily="34" charset="0"/>
                <a:ea typeface="AR PL SungtiL GB" charset="0"/>
                <a:cs typeface="AR PL SungtiL GB" charset="0"/>
              </a:defRPr>
            </a:lvl6pPr>
            <a:lvl7pPr marL="2971800" indent="-228600" defTabSz="457200" eaLnBrk="0" fontAlgn="base" hangingPunct="0">
              <a:lnSpc>
                <a:spcPct val="83000"/>
              </a:lnSpc>
              <a:spcBef>
                <a:spcPts val="288"/>
              </a:spcBef>
              <a:spcAft>
                <a:spcPct val="0"/>
              </a:spcAft>
              <a:buClr>
                <a:srgbClr val="000000"/>
              </a:buClr>
              <a:buSzPct val="100000"/>
              <a:buFont typeface="Times New Roman" pitchFamily="16" charset="0"/>
              <a:tabLst>
                <a:tab pos="457200" algn="l"/>
                <a:tab pos="914400" algn="l"/>
                <a:tab pos="1371600" algn="l"/>
                <a:tab pos="1828800" algn="l"/>
              </a:tabLst>
              <a:defRPr sz="2000">
                <a:solidFill>
                  <a:srgbClr val="000000"/>
                </a:solidFill>
                <a:latin typeface="Calibri" pitchFamily="34" charset="0"/>
                <a:ea typeface="AR PL SungtiL GB" charset="0"/>
                <a:cs typeface="AR PL SungtiL GB" charset="0"/>
              </a:defRPr>
            </a:lvl7pPr>
            <a:lvl8pPr marL="3429000" indent="-228600" defTabSz="457200" eaLnBrk="0" fontAlgn="base" hangingPunct="0">
              <a:lnSpc>
                <a:spcPct val="83000"/>
              </a:lnSpc>
              <a:spcBef>
                <a:spcPts val="288"/>
              </a:spcBef>
              <a:spcAft>
                <a:spcPct val="0"/>
              </a:spcAft>
              <a:buClr>
                <a:srgbClr val="000000"/>
              </a:buClr>
              <a:buSzPct val="100000"/>
              <a:buFont typeface="Times New Roman" pitchFamily="16" charset="0"/>
              <a:tabLst>
                <a:tab pos="457200" algn="l"/>
                <a:tab pos="914400" algn="l"/>
                <a:tab pos="1371600" algn="l"/>
                <a:tab pos="1828800" algn="l"/>
              </a:tabLst>
              <a:defRPr sz="2000">
                <a:solidFill>
                  <a:srgbClr val="000000"/>
                </a:solidFill>
                <a:latin typeface="Calibri" pitchFamily="34" charset="0"/>
                <a:ea typeface="AR PL SungtiL GB" charset="0"/>
                <a:cs typeface="AR PL SungtiL GB" charset="0"/>
              </a:defRPr>
            </a:lvl8pPr>
            <a:lvl9pPr marL="3886200" indent="-228600" defTabSz="457200" eaLnBrk="0" fontAlgn="base" hangingPunct="0">
              <a:lnSpc>
                <a:spcPct val="83000"/>
              </a:lnSpc>
              <a:spcBef>
                <a:spcPts val="288"/>
              </a:spcBef>
              <a:spcAft>
                <a:spcPct val="0"/>
              </a:spcAft>
              <a:buClr>
                <a:srgbClr val="000000"/>
              </a:buClr>
              <a:buSzPct val="100000"/>
              <a:buFont typeface="Times New Roman" pitchFamily="16" charset="0"/>
              <a:tabLst>
                <a:tab pos="457200" algn="l"/>
                <a:tab pos="914400" algn="l"/>
                <a:tab pos="1371600" algn="l"/>
                <a:tab pos="1828800" algn="l"/>
              </a:tabLst>
              <a:defRPr sz="2000">
                <a:solidFill>
                  <a:srgbClr val="000000"/>
                </a:solidFill>
                <a:latin typeface="Calibri" pitchFamily="34" charset="0"/>
                <a:ea typeface="AR PL SungtiL GB" charset="0"/>
                <a:cs typeface="AR PL SungtiL GB" charset="0"/>
              </a:defRPr>
            </a:lvl9pPr>
          </a:lstStyle>
          <a:p>
            <a:pPr eaLnBrk="1" hangingPunct="1">
              <a:lnSpc>
                <a:spcPct val="100000"/>
              </a:lnSpc>
              <a:spcBef>
                <a:spcPct val="0"/>
              </a:spcBef>
            </a:pPr>
            <a:r>
              <a:rPr lang="en-US" altLang="en-US" sz="1200">
                <a:solidFill>
                  <a:srgbClr val="8B8B8B"/>
                </a:solidFill>
                <a:ea typeface="DejaVu Sans" charset="0"/>
                <a:cs typeface="DejaVu Sans" charset="0"/>
              </a:rPr>
              <a:t>8/27/2015</a:t>
            </a:r>
          </a:p>
        </p:txBody>
      </p:sp>
      <p:sp>
        <p:nvSpPr>
          <p:cNvPr id="5125" name="Text Box 4"/>
          <p:cNvSpPr txBox="1">
            <a:spLocks noChangeArrowheads="1"/>
          </p:cNvSpPr>
          <p:nvPr/>
        </p:nvSpPr>
        <p:spPr bwMode="auto">
          <a:xfrm>
            <a:off x="3124200" y="6356350"/>
            <a:ext cx="2895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nSpc>
                <a:spcPct val="83000"/>
              </a:lnSpc>
              <a:spcBef>
                <a:spcPts val="1425"/>
              </a:spcBef>
              <a:buClr>
                <a:srgbClr val="000000"/>
              </a:buClr>
              <a:buSzPct val="100000"/>
              <a:buFont typeface="Times New Roman" pitchFamily="16" charset="0"/>
              <a:tabLst>
                <a:tab pos="457200" algn="l"/>
                <a:tab pos="914400" algn="l"/>
                <a:tab pos="1371600" algn="l"/>
                <a:tab pos="1828800" algn="l"/>
                <a:tab pos="2286000" algn="l"/>
                <a:tab pos="2743200" algn="l"/>
              </a:tabLst>
              <a:defRPr sz="3200">
                <a:solidFill>
                  <a:srgbClr val="000000"/>
                </a:solidFill>
                <a:latin typeface="Calibri" pitchFamily="34" charset="0"/>
                <a:ea typeface="AR PL SungtiL GB" charset="0"/>
                <a:cs typeface="AR PL SungtiL GB" charset="0"/>
              </a:defRPr>
            </a:lvl1pPr>
            <a:lvl2pPr>
              <a:lnSpc>
                <a:spcPct val="83000"/>
              </a:lnSpc>
              <a:spcBef>
                <a:spcPts val="1138"/>
              </a:spcBef>
              <a:buClr>
                <a:srgbClr val="000000"/>
              </a:buClr>
              <a:buSzPct val="100000"/>
              <a:buFont typeface="Times New Roman" pitchFamily="16" charset="0"/>
              <a:tabLst>
                <a:tab pos="457200" algn="l"/>
                <a:tab pos="914400" algn="l"/>
                <a:tab pos="1371600" algn="l"/>
                <a:tab pos="1828800" algn="l"/>
                <a:tab pos="2286000" algn="l"/>
                <a:tab pos="2743200" algn="l"/>
              </a:tabLst>
              <a:defRPr sz="2400">
                <a:solidFill>
                  <a:srgbClr val="000000"/>
                </a:solidFill>
                <a:latin typeface="Calibri" pitchFamily="34" charset="0"/>
                <a:ea typeface="AR PL SungtiL GB" charset="0"/>
                <a:cs typeface="AR PL SungtiL GB" charset="0"/>
              </a:defRPr>
            </a:lvl2pPr>
            <a:lvl3pPr>
              <a:lnSpc>
                <a:spcPct val="83000"/>
              </a:lnSpc>
              <a:spcBef>
                <a:spcPts val="850"/>
              </a:spcBef>
              <a:buClr>
                <a:srgbClr val="000000"/>
              </a:buClr>
              <a:buSzPct val="100000"/>
              <a:buFont typeface="Times New Roman" pitchFamily="16" charset="0"/>
              <a:tabLst>
                <a:tab pos="457200" algn="l"/>
                <a:tab pos="914400" algn="l"/>
                <a:tab pos="1371600" algn="l"/>
                <a:tab pos="1828800" algn="l"/>
                <a:tab pos="2286000" algn="l"/>
                <a:tab pos="2743200" algn="l"/>
              </a:tabLst>
              <a:defRPr sz="2000">
                <a:solidFill>
                  <a:srgbClr val="000000"/>
                </a:solidFill>
                <a:latin typeface="Calibri" pitchFamily="34" charset="0"/>
                <a:ea typeface="AR PL SungtiL GB" charset="0"/>
                <a:cs typeface="AR PL SungtiL GB" charset="0"/>
              </a:defRPr>
            </a:lvl3pPr>
            <a:lvl4pPr>
              <a:lnSpc>
                <a:spcPct val="83000"/>
              </a:lnSpc>
              <a:spcBef>
                <a:spcPts val="575"/>
              </a:spcBef>
              <a:buClr>
                <a:srgbClr val="000000"/>
              </a:buClr>
              <a:buSzPct val="100000"/>
              <a:buFont typeface="Times New Roman" pitchFamily="16" charset="0"/>
              <a:tabLst>
                <a:tab pos="457200" algn="l"/>
                <a:tab pos="914400" algn="l"/>
                <a:tab pos="1371600" algn="l"/>
                <a:tab pos="1828800" algn="l"/>
                <a:tab pos="2286000" algn="l"/>
                <a:tab pos="2743200" algn="l"/>
              </a:tabLst>
              <a:defRPr sz="2000">
                <a:solidFill>
                  <a:srgbClr val="000000"/>
                </a:solidFill>
                <a:latin typeface="Calibri" pitchFamily="34" charset="0"/>
                <a:ea typeface="AR PL SungtiL GB" charset="0"/>
                <a:cs typeface="AR PL SungtiL GB" charset="0"/>
              </a:defRPr>
            </a:lvl4pPr>
            <a:lvl5pPr>
              <a:lnSpc>
                <a:spcPct val="83000"/>
              </a:lnSpc>
              <a:spcBef>
                <a:spcPts val="288"/>
              </a:spcBef>
              <a:buClr>
                <a:srgbClr val="000000"/>
              </a:buClr>
              <a:buSzPct val="100000"/>
              <a:buFont typeface="Times New Roman" pitchFamily="16" charset="0"/>
              <a:tabLst>
                <a:tab pos="457200" algn="l"/>
                <a:tab pos="914400" algn="l"/>
                <a:tab pos="1371600" algn="l"/>
                <a:tab pos="1828800" algn="l"/>
                <a:tab pos="2286000" algn="l"/>
                <a:tab pos="2743200" algn="l"/>
              </a:tabLst>
              <a:defRPr sz="2000">
                <a:solidFill>
                  <a:srgbClr val="000000"/>
                </a:solidFill>
                <a:latin typeface="Calibri" pitchFamily="34" charset="0"/>
                <a:ea typeface="AR PL SungtiL GB" charset="0"/>
                <a:cs typeface="AR PL SungtiL GB" charset="0"/>
              </a:defRPr>
            </a:lvl5pPr>
            <a:lvl6pPr marL="2514600" indent="-228600" defTabSz="457200" eaLnBrk="0" fontAlgn="base" hangingPunct="0">
              <a:lnSpc>
                <a:spcPct val="83000"/>
              </a:lnSpc>
              <a:spcBef>
                <a:spcPts val="288"/>
              </a:spcBef>
              <a:spcAft>
                <a:spcPct val="0"/>
              </a:spcAft>
              <a:buClr>
                <a:srgbClr val="000000"/>
              </a:buClr>
              <a:buSzPct val="100000"/>
              <a:buFont typeface="Times New Roman" pitchFamily="16" charset="0"/>
              <a:tabLst>
                <a:tab pos="457200" algn="l"/>
                <a:tab pos="914400" algn="l"/>
                <a:tab pos="1371600" algn="l"/>
                <a:tab pos="1828800" algn="l"/>
                <a:tab pos="2286000" algn="l"/>
                <a:tab pos="2743200" algn="l"/>
              </a:tabLst>
              <a:defRPr sz="2000">
                <a:solidFill>
                  <a:srgbClr val="000000"/>
                </a:solidFill>
                <a:latin typeface="Calibri" pitchFamily="34" charset="0"/>
                <a:ea typeface="AR PL SungtiL GB" charset="0"/>
                <a:cs typeface="AR PL SungtiL GB" charset="0"/>
              </a:defRPr>
            </a:lvl6pPr>
            <a:lvl7pPr marL="2971800" indent="-228600" defTabSz="457200" eaLnBrk="0" fontAlgn="base" hangingPunct="0">
              <a:lnSpc>
                <a:spcPct val="83000"/>
              </a:lnSpc>
              <a:spcBef>
                <a:spcPts val="288"/>
              </a:spcBef>
              <a:spcAft>
                <a:spcPct val="0"/>
              </a:spcAft>
              <a:buClr>
                <a:srgbClr val="000000"/>
              </a:buClr>
              <a:buSzPct val="100000"/>
              <a:buFont typeface="Times New Roman" pitchFamily="16" charset="0"/>
              <a:tabLst>
                <a:tab pos="457200" algn="l"/>
                <a:tab pos="914400" algn="l"/>
                <a:tab pos="1371600" algn="l"/>
                <a:tab pos="1828800" algn="l"/>
                <a:tab pos="2286000" algn="l"/>
                <a:tab pos="2743200" algn="l"/>
              </a:tabLst>
              <a:defRPr sz="2000">
                <a:solidFill>
                  <a:srgbClr val="000000"/>
                </a:solidFill>
                <a:latin typeface="Calibri" pitchFamily="34" charset="0"/>
                <a:ea typeface="AR PL SungtiL GB" charset="0"/>
                <a:cs typeface="AR PL SungtiL GB" charset="0"/>
              </a:defRPr>
            </a:lvl7pPr>
            <a:lvl8pPr marL="3429000" indent="-228600" defTabSz="457200" eaLnBrk="0" fontAlgn="base" hangingPunct="0">
              <a:lnSpc>
                <a:spcPct val="83000"/>
              </a:lnSpc>
              <a:spcBef>
                <a:spcPts val="288"/>
              </a:spcBef>
              <a:spcAft>
                <a:spcPct val="0"/>
              </a:spcAft>
              <a:buClr>
                <a:srgbClr val="000000"/>
              </a:buClr>
              <a:buSzPct val="100000"/>
              <a:buFont typeface="Times New Roman" pitchFamily="16" charset="0"/>
              <a:tabLst>
                <a:tab pos="457200" algn="l"/>
                <a:tab pos="914400" algn="l"/>
                <a:tab pos="1371600" algn="l"/>
                <a:tab pos="1828800" algn="l"/>
                <a:tab pos="2286000" algn="l"/>
                <a:tab pos="2743200" algn="l"/>
              </a:tabLst>
              <a:defRPr sz="2000">
                <a:solidFill>
                  <a:srgbClr val="000000"/>
                </a:solidFill>
                <a:latin typeface="Calibri" pitchFamily="34" charset="0"/>
                <a:ea typeface="AR PL SungtiL GB" charset="0"/>
                <a:cs typeface="AR PL SungtiL GB" charset="0"/>
              </a:defRPr>
            </a:lvl8pPr>
            <a:lvl9pPr marL="3886200" indent="-228600" defTabSz="457200" eaLnBrk="0" fontAlgn="base" hangingPunct="0">
              <a:lnSpc>
                <a:spcPct val="83000"/>
              </a:lnSpc>
              <a:spcBef>
                <a:spcPts val="288"/>
              </a:spcBef>
              <a:spcAft>
                <a:spcPct val="0"/>
              </a:spcAft>
              <a:buClr>
                <a:srgbClr val="000000"/>
              </a:buClr>
              <a:buSzPct val="100000"/>
              <a:buFont typeface="Times New Roman" pitchFamily="16" charset="0"/>
              <a:tabLst>
                <a:tab pos="457200" algn="l"/>
                <a:tab pos="914400" algn="l"/>
                <a:tab pos="1371600" algn="l"/>
                <a:tab pos="1828800" algn="l"/>
                <a:tab pos="2286000" algn="l"/>
                <a:tab pos="2743200" algn="l"/>
              </a:tabLst>
              <a:defRPr sz="2000">
                <a:solidFill>
                  <a:srgbClr val="000000"/>
                </a:solidFill>
                <a:latin typeface="Calibri" pitchFamily="34" charset="0"/>
                <a:ea typeface="AR PL SungtiL GB" charset="0"/>
                <a:cs typeface="AR PL SungtiL GB" charset="0"/>
              </a:defRPr>
            </a:lvl9pPr>
          </a:lstStyle>
          <a:p>
            <a:pPr algn="ctr" eaLnBrk="1" hangingPunct="1">
              <a:lnSpc>
                <a:spcPct val="100000"/>
              </a:lnSpc>
              <a:spcBef>
                <a:spcPct val="0"/>
              </a:spcBef>
            </a:pPr>
            <a:r>
              <a:rPr lang="en-US" altLang="en-US" sz="1200">
                <a:solidFill>
                  <a:srgbClr val="8B8B8B"/>
                </a:solidFill>
                <a:ea typeface="DejaVu Sans" charset="0"/>
                <a:cs typeface="DejaVu Sans" charset="0"/>
              </a:rPr>
              <a:t>IPSP - General information</a:t>
            </a:r>
          </a:p>
        </p:txBody>
      </p:sp>
      <p:sp>
        <p:nvSpPr>
          <p:cNvPr id="5126" name="Text Box 5"/>
          <p:cNvSpPr txBox="1">
            <a:spLocks noChangeArrowheads="1"/>
          </p:cNvSpPr>
          <p:nvPr/>
        </p:nvSpPr>
        <p:spPr bwMode="auto">
          <a:xfrm>
            <a:off x="6553200" y="6356350"/>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nSpc>
                <a:spcPct val="83000"/>
              </a:lnSpc>
              <a:spcBef>
                <a:spcPts val="1425"/>
              </a:spcBef>
              <a:buClr>
                <a:srgbClr val="000000"/>
              </a:buClr>
              <a:buSzPct val="100000"/>
              <a:buFont typeface="Times New Roman" pitchFamily="16" charset="0"/>
              <a:tabLst>
                <a:tab pos="457200" algn="l"/>
                <a:tab pos="914400" algn="l"/>
                <a:tab pos="1371600" algn="l"/>
                <a:tab pos="1828800" algn="l"/>
              </a:tabLst>
              <a:defRPr sz="3200">
                <a:solidFill>
                  <a:srgbClr val="000000"/>
                </a:solidFill>
                <a:latin typeface="Calibri" pitchFamily="34" charset="0"/>
                <a:ea typeface="AR PL SungtiL GB" charset="0"/>
                <a:cs typeface="AR PL SungtiL GB" charset="0"/>
              </a:defRPr>
            </a:lvl1pPr>
            <a:lvl2pPr>
              <a:lnSpc>
                <a:spcPct val="83000"/>
              </a:lnSpc>
              <a:spcBef>
                <a:spcPts val="1138"/>
              </a:spcBef>
              <a:buClr>
                <a:srgbClr val="000000"/>
              </a:buClr>
              <a:buSzPct val="100000"/>
              <a:buFont typeface="Times New Roman" pitchFamily="16" charset="0"/>
              <a:tabLst>
                <a:tab pos="457200" algn="l"/>
                <a:tab pos="914400" algn="l"/>
                <a:tab pos="1371600" algn="l"/>
                <a:tab pos="1828800" algn="l"/>
              </a:tabLst>
              <a:defRPr sz="2400">
                <a:solidFill>
                  <a:srgbClr val="000000"/>
                </a:solidFill>
                <a:latin typeface="Calibri" pitchFamily="34" charset="0"/>
                <a:ea typeface="AR PL SungtiL GB" charset="0"/>
                <a:cs typeface="AR PL SungtiL GB" charset="0"/>
              </a:defRPr>
            </a:lvl2pPr>
            <a:lvl3pPr>
              <a:lnSpc>
                <a:spcPct val="83000"/>
              </a:lnSpc>
              <a:spcBef>
                <a:spcPts val="850"/>
              </a:spcBef>
              <a:buClr>
                <a:srgbClr val="000000"/>
              </a:buClr>
              <a:buSzPct val="100000"/>
              <a:buFont typeface="Times New Roman" pitchFamily="16" charset="0"/>
              <a:tabLst>
                <a:tab pos="457200" algn="l"/>
                <a:tab pos="914400" algn="l"/>
                <a:tab pos="1371600" algn="l"/>
                <a:tab pos="1828800" algn="l"/>
              </a:tabLst>
              <a:defRPr sz="2000">
                <a:solidFill>
                  <a:srgbClr val="000000"/>
                </a:solidFill>
                <a:latin typeface="Calibri" pitchFamily="34" charset="0"/>
                <a:ea typeface="AR PL SungtiL GB" charset="0"/>
                <a:cs typeface="AR PL SungtiL GB" charset="0"/>
              </a:defRPr>
            </a:lvl3pPr>
            <a:lvl4pPr>
              <a:lnSpc>
                <a:spcPct val="83000"/>
              </a:lnSpc>
              <a:spcBef>
                <a:spcPts val="575"/>
              </a:spcBef>
              <a:buClr>
                <a:srgbClr val="000000"/>
              </a:buClr>
              <a:buSzPct val="100000"/>
              <a:buFont typeface="Times New Roman" pitchFamily="16" charset="0"/>
              <a:tabLst>
                <a:tab pos="457200" algn="l"/>
                <a:tab pos="914400" algn="l"/>
                <a:tab pos="1371600" algn="l"/>
                <a:tab pos="1828800" algn="l"/>
              </a:tabLst>
              <a:defRPr sz="2000">
                <a:solidFill>
                  <a:srgbClr val="000000"/>
                </a:solidFill>
                <a:latin typeface="Calibri" pitchFamily="34" charset="0"/>
                <a:ea typeface="AR PL SungtiL GB" charset="0"/>
                <a:cs typeface="AR PL SungtiL GB" charset="0"/>
              </a:defRPr>
            </a:lvl4pPr>
            <a:lvl5pPr>
              <a:lnSpc>
                <a:spcPct val="83000"/>
              </a:lnSpc>
              <a:spcBef>
                <a:spcPts val="288"/>
              </a:spcBef>
              <a:buClr>
                <a:srgbClr val="000000"/>
              </a:buClr>
              <a:buSzPct val="100000"/>
              <a:buFont typeface="Times New Roman" pitchFamily="16" charset="0"/>
              <a:tabLst>
                <a:tab pos="457200" algn="l"/>
                <a:tab pos="914400" algn="l"/>
                <a:tab pos="1371600" algn="l"/>
                <a:tab pos="1828800" algn="l"/>
              </a:tabLst>
              <a:defRPr sz="2000">
                <a:solidFill>
                  <a:srgbClr val="000000"/>
                </a:solidFill>
                <a:latin typeface="Calibri" pitchFamily="34" charset="0"/>
                <a:ea typeface="AR PL SungtiL GB" charset="0"/>
                <a:cs typeface="AR PL SungtiL GB" charset="0"/>
              </a:defRPr>
            </a:lvl5pPr>
            <a:lvl6pPr marL="2514600" indent="-228600" defTabSz="457200" eaLnBrk="0" fontAlgn="base" hangingPunct="0">
              <a:lnSpc>
                <a:spcPct val="83000"/>
              </a:lnSpc>
              <a:spcBef>
                <a:spcPts val="288"/>
              </a:spcBef>
              <a:spcAft>
                <a:spcPct val="0"/>
              </a:spcAft>
              <a:buClr>
                <a:srgbClr val="000000"/>
              </a:buClr>
              <a:buSzPct val="100000"/>
              <a:buFont typeface="Times New Roman" pitchFamily="16" charset="0"/>
              <a:tabLst>
                <a:tab pos="457200" algn="l"/>
                <a:tab pos="914400" algn="l"/>
                <a:tab pos="1371600" algn="l"/>
                <a:tab pos="1828800" algn="l"/>
              </a:tabLst>
              <a:defRPr sz="2000">
                <a:solidFill>
                  <a:srgbClr val="000000"/>
                </a:solidFill>
                <a:latin typeface="Calibri" pitchFamily="34" charset="0"/>
                <a:ea typeface="AR PL SungtiL GB" charset="0"/>
                <a:cs typeface="AR PL SungtiL GB" charset="0"/>
              </a:defRPr>
            </a:lvl6pPr>
            <a:lvl7pPr marL="2971800" indent="-228600" defTabSz="457200" eaLnBrk="0" fontAlgn="base" hangingPunct="0">
              <a:lnSpc>
                <a:spcPct val="83000"/>
              </a:lnSpc>
              <a:spcBef>
                <a:spcPts val="288"/>
              </a:spcBef>
              <a:spcAft>
                <a:spcPct val="0"/>
              </a:spcAft>
              <a:buClr>
                <a:srgbClr val="000000"/>
              </a:buClr>
              <a:buSzPct val="100000"/>
              <a:buFont typeface="Times New Roman" pitchFamily="16" charset="0"/>
              <a:tabLst>
                <a:tab pos="457200" algn="l"/>
                <a:tab pos="914400" algn="l"/>
                <a:tab pos="1371600" algn="l"/>
                <a:tab pos="1828800" algn="l"/>
              </a:tabLst>
              <a:defRPr sz="2000">
                <a:solidFill>
                  <a:srgbClr val="000000"/>
                </a:solidFill>
                <a:latin typeface="Calibri" pitchFamily="34" charset="0"/>
                <a:ea typeface="AR PL SungtiL GB" charset="0"/>
                <a:cs typeface="AR PL SungtiL GB" charset="0"/>
              </a:defRPr>
            </a:lvl7pPr>
            <a:lvl8pPr marL="3429000" indent="-228600" defTabSz="457200" eaLnBrk="0" fontAlgn="base" hangingPunct="0">
              <a:lnSpc>
                <a:spcPct val="83000"/>
              </a:lnSpc>
              <a:spcBef>
                <a:spcPts val="288"/>
              </a:spcBef>
              <a:spcAft>
                <a:spcPct val="0"/>
              </a:spcAft>
              <a:buClr>
                <a:srgbClr val="000000"/>
              </a:buClr>
              <a:buSzPct val="100000"/>
              <a:buFont typeface="Times New Roman" pitchFamily="16" charset="0"/>
              <a:tabLst>
                <a:tab pos="457200" algn="l"/>
                <a:tab pos="914400" algn="l"/>
                <a:tab pos="1371600" algn="l"/>
                <a:tab pos="1828800" algn="l"/>
              </a:tabLst>
              <a:defRPr sz="2000">
                <a:solidFill>
                  <a:srgbClr val="000000"/>
                </a:solidFill>
                <a:latin typeface="Calibri" pitchFamily="34" charset="0"/>
                <a:ea typeface="AR PL SungtiL GB" charset="0"/>
                <a:cs typeface="AR PL SungtiL GB" charset="0"/>
              </a:defRPr>
            </a:lvl8pPr>
            <a:lvl9pPr marL="3886200" indent="-228600" defTabSz="457200" eaLnBrk="0" fontAlgn="base" hangingPunct="0">
              <a:lnSpc>
                <a:spcPct val="83000"/>
              </a:lnSpc>
              <a:spcBef>
                <a:spcPts val="288"/>
              </a:spcBef>
              <a:spcAft>
                <a:spcPct val="0"/>
              </a:spcAft>
              <a:buClr>
                <a:srgbClr val="000000"/>
              </a:buClr>
              <a:buSzPct val="100000"/>
              <a:buFont typeface="Times New Roman" pitchFamily="16" charset="0"/>
              <a:tabLst>
                <a:tab pos="457200" algn="l"/>
                <a:tab pos="914400" algn="l"/>
                <a:tab pos="1371600" algn="l"/>
                <a:tab pos="1828800" algn="l"/>
              </a:tabLst>
              <a:defRPr sz="2000">
                <a:solidFill>
                  <a:srgbClr val="000000"/>
                </a:solidFill>
                <a:latin typeface="Calibri" pitchFamily="34" charset="0"/>
                <a:ea typeface="AR PL SungtiL GB" charset="0"/>
                <a:cs typeface="AR PL SungtiL GB" charset="0"/>
              </a:defRPr>
            </a:lvl9pPr>
          </a:lstStyle>
          <a:p>
            <a:pPr algn="r" eaLnBrk="1" hangingPunct="1">
              <a:lnSpc>
                <a:spcPct val="100000"/>
              </a:lnSpc>
              <a:spcBef>
                <a:spcPct val="0"/>
              </a:spcBef>
            </a:pPr>
            <a:fld id="{92CE4FF5-2011-4448-939D-4206B2BAA47A}" type="slidenum">
              <a:rPr lang="en-US" altLang="en-US" sz="1200">
                <a:solidFill>
                  <a:srgbClr val="8B8B8B"/>
                </a:solidFill>
                <a:ea typeface="DejaVu Sans" charset="0"/>
                <a:cs typeface="DejaVu Sans" charset="0"/>
              </a:rPr>
              <a:pPr algn="r" eaLnBrk="1" hangingPunct="1">
                <a:lnSpc>
                  <a:spcPct val="100000"/>
                </a:lnSpc>
                <a:spcBef>
                  <a:spcPct val="0"/>
                </a:spcBef>
              </a:pPr>
              <a:t>6</a:t>
            </a:fld>
            <a:endParaRPr lang="en-US" altLang="en-US" sz="1200">
              <a:solidFill>
                <a:srgbClr val="8B8B8B"/>
              </a:solidFill>
              <a:ea typeface="DejaVu Sans" charset="0"/>
              <a:cs typeface="DejaVu Sans" charset="0"/>
            </a:endParaRPr>
          </a:p>
        </p:txBody>
      </p:sp>
    </p:spTree>
    <p:extLst>
      <p:ext uri="{BB962C8B-B14F-4D97-AF65-F5344CB8AC3E}">
        <p14:creationId xmlns:p14="http://schemas.microsoft.com/office/powerpoint/2010/main" val="1602171857"/>
      </p:ext>
    </p:extLst>
  </p:cSld>
  <p:clrMapOvr>
    <a:masterClrMapping/>
  </p:clrMapOvr>
  <p:transition spd="med"/>
  <p:timing>
    <p:tnLst>
      <p:par>
        <p:cTn id="1" dur="indefinite"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a:r>
              <a:rPr lang="en-US" altLang="en-US" sz="4000" smtClean="0"/>
              <a:t>Overview (cont.)</a:t>
            </a:r>
          </a:p>
        </p:txBody>
      </p:sp>
      <p:sp>
        <p:nvSpPr>
          <p:cNvPr id="3" name="Content Placeholder 2"/>
          <p:cNvSpPr>
            <a:spLocks noGrp="1"/>
          </p:cNvSpPr>
          <p:nvPr>
            <p:ph idx="1"/>
          </p:nvPr>
        </p:nvSpPr>
        <p:spPr>
          <a:xfrm>
            <a:off x="457200" y="1371600"/>
            <a:ext cx="8458200" cy="4752975"/>
          </a:xfrm>
        </p:spPr>
        <p:txBody>
          <a:bodyPr>
            <a:normAutofit fontScale="92500"/>
          </a:bodyPr>
          <a:lstStyle/>
          <a:p>
            <a:pPr marL="457200" indent="-457200">
              <a:buFont typeface="Arial" panose="020B0604020202020204" pitchFamily="34" charset="0"/>
              <a:buChar char="•"/>
              <a:defRPr/>
            </a:pPr>
            <a:r>
              <a:rPr lang="en-US" dirty="0" smtClean="0">
                <a:solidFill>
                  <a:schemeClr val="accent6"/>
                </a:solidFill>
              </a:rPr>
              <a:t>Basic principles (general):</a:t>
            </a:r>
          </a:p>
          <a:p>
            <a:pPr marL="857250" lvl="1" indent="-457200">
              <a:buFont typeface="Arial" panose="020B0604020202020204" pitchFamily="34" charset="0"/>
              <a:buChar char="•"/>
              <a:defRPr/>
            </a:pPr>
            <a:r>
              <a:rPr lang="en-US" sz="3200" dirty="0" smtClean="0"/>
              <a:t>Basic rights, distributive justice, beneficence</a:t>
            </a:r>
          </a:p>
          <a:p>
            <a:pPr marL="400050" lvl="1" indent="0">
              <a:buFont typeface="Times New Roman" panose="02020603050405020304" pitchFamily="18" charset="0"/>
              <a:buNone/>
              <a:defRPr/>
            </a:pPr>
            <a:endParaRPr lang="en-US" sz="3200" dirty="0" smtClean="0"/>
          </a:p>
          <a:p>
            <a:pPr marL="457200" indent="-457200">
              <a:buFont typeface="Arial" panose="020B0604020202020204" pitchFamily="34" charset="0"/>
              <a:buChar char="•"/>
              <a:defRPr/>
            </a:pPr>
            <a:r>
              <a:rPr lang="en-US" dirty="0" smtClean="0">
                <a:solidFill>
                  <a:schemeClr val="accent6"/>
                </a:solidFill>
              </a:rPr>
              <a:t>Principles applicable to specific institutions/actors:</a:t>
            </a:r>
          </a:p>
          <a:p>
            <a:pPr marL="857250" lvl="1" indent="-457200">
              <a:buFont typeface="Arial" panose="020B0604020202020204" pitchFamily="34" charset="0"/>
              <a:buChar char="•"/>
              <a:defRPr/>
            </a:pPr>
            <a:r>
              <a:rPr lang="en-US" dirty="0" smtClean="0"/>
              <a:t>Applicable to </a:t>
            </a:r>
            <a:r>
              <a:rPr lang="en-US" i="1" dirty="0" smtClean="0"/>
              <a:t>governments</a:t>
            </a:r>
            <a:r>
              <a:rPr lang="en-US" dirty="0" smtClean="0"/>
              <a:t> (e.g. rule of law, democracy).</a:t>
            </a:r>
          </a:p>
          <a:p>
            <a:pPr marL="857250" lvl="1" indent="-457200">
              <a:buFont typeface="Arial" panose="020B0604020202020204" pitchFamily="34" charset="0"/>
              <a:buChar char="•"/>
              <a:defRPr/>
            </a:pPr>
            <a:r>
              <a:rPr lang="en-US" dirty="0" smtClean="0"/>
              <a:t>Applicable to </a:t>
            </a:r>
            <a:r>
              <a:rPr lang="en-US" i="1" dirty="0" smtClean="0"/>
              <a:t>civil society </a:t>
            </a:r>
            <a:r>
              <a:rPr lang="en-US" dirty="0" smtClean="0"/>
              <a:t>(e.g. toleration).</a:t>
            </a:r>
          </a:p>
          <a:p>
            <a:pPr marL="857250" lvl="1" indent="-457200">
              <a:buFont typeface="Arial" panose="020B0604020202020204" pitchFamily="34" charset="0"/>
              <a:buChar char="•"/>
              <a:defRPr/>
            </a:pPr>
            <a:r>
              <a:rPr lang="en-US" dirty="0" smtClean="0"/>
              <a:t>Applicable to </a:t>
            </a:r>
            <a:r>
              <a:rPr lang="en-US" i="1" dirty="0" smtClean="0"/>
              <a:t>global institutions </a:t>
            </a:r>
            <a:r>
              <a:rPr lang="en-US" dirty="0" smtClean="0"/>
              <a:t>(global justice).</a:t>
            </a:r>
          </a:p>
          <a:p>
            <a:pPr marL="857250" lvl="1" indent="-457200">
              <a:buFont typeface="Arial" panose="020B0604020202020204" pitchFamily="34" charset="0"/>
              <a:buChar char="•"/>
              <a:defRPr/>
            </a:pPr>
            <a:r>
              <a:rPr lang="en-US" dirty="0" smtClean="0"/>
              <a:t>Arising from </a:t>
            </a:r>
            <a:r>
              <a:rPr lang="en-US" i="1" dirty="0" smtClean="0"/>
              <a:t>individuals</a:t>
            </a:r>
            <a:r>
              <a:rPr lang="en-US" dirty="0" smtClean="0"/>
              <a:t>’ obligations to each other.</a:t>
            </a:r>
            <a:endParaRPr lang="en-US" dirty="0"/>
          </a:p>
        </p:txBody>
      </p:sp>
      <p:sp>
        <p:nvSpPr>
          <p:cNvPr id="4" name="Date Placeholder 3"/>
          <p:cNvSpPr>
            <a:spLocks noGrp="1"/>
          </p:cNvSpPr>
          <p:nvPr>
            <p:ph type="dt" sz="quarter" idx="10"/>
          </p:nvPr>
        </p:nvSpPr>
        <p:spPr/>
        <p:txBody>
          <a:bodyPr/>
          <a:lstStyle/>
          <a:p>
            <a:pPr>
              <a:defRPr/>
            </a:pPr>
            <a:r>
              <a:rPr lang="en-US" altLang="en-US" smtClean="0"/>
              <a:t>8/27/2015</a:t>
            </a:r>
            <a:endParaRPr lang="en-US" altLang="en-US"/>
          </a:p>
        </p:txBody>
      </p:sp>
      <p:sp>
        <p:nvSpPr>
          <p:cNvPr id="5" name="Footer Placeholder 4"/>
          <p:cNvSpPr>
            <a:spLocks noGrp="1"/>
          </p:cNvSpPr>
          <p:nvPr>
            <p:ph type="ftr" sz="quarter" idx="11"/>
          </p:nvPr>
        </p:nvSpPr>
        <p:spPr/>
        <p:txBody>
          <a:bodyPr/>
          <a:lstStyle/>
          <a:p>
            <a:pPr>
              <a:defRPr/>
            </a:pPr>
            <a:r>
              <a:rPr lang="en-US" altLang="en-US" smtClean="0"/>
              <a:t>IPSP - General information</a:t>
            </a:r>
            <a:endParaRPr lang="en-US" altLang="en-US"/>
          </a:p>
        </p:txBody>
      </p:sp>
    </p:spTree>
    <p:extLst>
      <p:ext uri="{BB962C8B-B14F-4D97-AF65-F5344CB8AC3E}">
        <p14:creationId xmlns:p14="http://schemas.microsoft.com/office/powerpoint/2010/main" val="32319000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fontScale="90000"/>
          </a:bodyPr>
          <a:lstStyle/>
          <a:p>
            <a:r>
              <a:rPr lang="en-US" altLang="en-US" sz="4000" smtClean="0"/>
              <a:t>From values and principles to report cards</a:t>
            </a:r>
          </a:p>
        </p:txBody>
      </p:sp>
      <p:sp>
        <p:nvSpPr>
          <p:cNvPr id="3" name="Content Placeholder 2"/>
          <p:cNvSpPr>
            <a:spLocks noGrp="1"/>
          </p:cNvSpPr>
          <p:nvPr>
            <p:ph idx="1"/>
          </p:nvPr>
        </p:nvSpPr>
        <p:spPr/>
        <p:txBody>
          <a:bodyPr/>
          <a:lstStyle/>
          <a:p>
            <a:pPr marL="514350" indent="-514350">
              <a:buFont typeface="Times New Roman" panose="02020603050405020304" pitchFamily="18" charset="0"/>
              <a:buAutoNum type="arabicPeriod"/>
              <a:defRPr/>
            </a:pPr>
            <a:r>
              <a:rPr lang="en-US" dirty="0" smtClean="0"/>
              <a:t>Which values/principles are most relevant for the specific issue at hand?</a:t>
            </a:r>
          </a:p>
          <a:p>
            <a:pPr marL="914400" lvl="1" indent="-514350">
              <a:buFont typeface="Arial" panose="020B0604020202020204" pitchFamily="34" charset="0"/>
              <a:buChar char="•"/>
              <a:defRPr/>
            </a:pPr>
            <a:r>
              <a:rPr lang="en-US" sz="3200" dirty="0" smtClean="0"/>
              <a:t>At what level should they be evaluated?</a:t>
            </a:r>
          </a:p>
          <a:p>
            <a:pPr marL="914400" lvl="1" indent="-514350">
              <a:buFont typeface="Arial" panose="020B0604020202020204" pitchFamily="34" charset="0"/>
              <a:buChar char="•"/>
              <a:defRPr/>
            </a:pPr>
            <a:r>
              <a:rPr lang="en-US" sz="3200" dirty="0" smtClean="0"/>
              <a:t>Who are the relevant actors?</a:t>
            </a:r>
          </a:p>
          <a:p>
            <a:pPr marL="914400" lvl="1" indent="-514350">
              <a:buFont typeface="Arial" panose="020B0604020202020204" pitchFamily="34" charset="0"/>
              <a:buChar char="•"/>
              <a:defRPr/>
            </a:pPr>
            <a:endParaRPr lang="en-US" sz="3200" dirty="0"/>
          </a:p>
          <a:p>
            <a:pPr marL="742950" indent="-742950">
              <a:buFont typeface="+mj-lt"/>
              <a:buAutoNum type="arabicPeriod"/>
              <a:defRPr/>
            </a:pPr>
            <a:r>
              <a:rPr lang="en-US" dirty="0" smtClean="0"/>
              <a:t>How to move from abstract values and principles towards a more specific set of indicators?</a:t>
            </a:r>
            <a:endParaRPr lang="en-US" dirty="0"/>
          </a:p>
        </p:txBody>
      </p:sp>
      <p:sp>
        <p:nvSpPr>
          <p:cNvPr id="4" name="Date Placeholder 3"/>
          <p:cNvSpPr>
            <a:spLocks noGrp="1"/>
          </p:cNvSpPr>
          <p:nvPr>
            <p:ph type="dt" sz="quarter" idx="10"/>
          </p:nvPr>
        </p:nvSpPr>
        <p:spPr/>
        <p:txBody>
          <a:bodyPr/>
          <a:lstStyle/>
          <a:p>
            <a:pPr>
              <a:defRPr/>
            </a:pPr>
            <a:r>
              <a:rPr lang="en-US" altLang="en-US" smtClean="0"/>
              <a:t>8/27/2015</a:t>
            </a:r>
            <a:endParaRPr lang="en-US" altLang="en-US"/>
          </a:p>
        </p:txBody>
      </p:sp>
      <p:sp>
        <p:nvSpPr>
          <p:cNvPr id="5" name="Footer Placeholder 4"/>
          <p:cNvSpPr>
            <a:spLocks noGrp="1"/>
          </p:cNvSpPr>
          <p:nvPr>
            <p:ph type="ftr" sz="quarter" idx="11"/>
          </p:nvPr>
        </p:nvSpPr>
        <p:spPr/>
        <p:txBody>
          <a:bodyPr/>
          <a:lstStyle/>
          <a:p>
            <a:pPr>
              <a:defRPr/>
            </a:pPr>
            <a:r>
              <a:rPr lang="en-US" altLang="en-US" smtClean="0"/>
              <a:t>IPSP - General information</a:t>
            </a:r>
            <a:endParaRPr lang="en-US" altLang="en-US"/>
          </a:p>
        </p:txBody>
      </p:sp>
    </p:spTree>
    <p:extLst>
      <p:ext uri="{BB962C8B-B14F-4D97-AF65-F5344CB8AC3E}">
        <p14:creationId xmlns:p14="http://schemas.microsoft.com/office/powerpoint/2010/main" val="36330816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err="1" smtClean="0"/>
              <a:t>Ch</a:t>
            </a:r>
            <a:r>
              <a:rPr lang="en-US" dirty="0" smtClean="0"/>
              <a:t> 3: Inequalities</a:t>
            </a:r>
            <a:br>
              <a:rPr lang="en-US" dirty="0" smtClean="0"/>
            </a:br>
            <a:r>
              <a:rPr lang="en-US" dirty="0" smtClean="0"/>
              <a:t>Key messages</a:t>
            </a:r>
            <a:endParaRPr lang="en-US" dirty="0"/>
          </a:p>
        </p:txBody>
      </p:sp>
      <p:sp>
        <p:nvSpPr>
          <p:cNvPr id="4" name="Espace réservé de la date 3"/>
          <p:cNvSpPr>
            <a:spLocks noGrp="1"/>
          </p:cNvSpPr>
          <p:nvPr>
            <p:ph type="dt" sz="half" idx="10"/>
          </p:nvPr>
        </p:nvSpPr>
        <p:spPr/>
        <p:txBody>
          <a:bodyPr/>
          <a:lstStyle/>
          <a:p>
            <a:r>
              <a:rPr lang="fr-FR" smtClean="0"/>
              <a:t>9/2016</a:t>
            </a:r>
            <a:endParaRPr lang="en-US"/>
          </a:p>
        </p:txBody>
      </p:sp>
      <p:sp>
        <p:nvSpPr>
          <p:cNvPr id="5" name="Espace réservé du pied de page 4"/>
          <p:cNvSpPr>
            <a:spLocks noGrp="1"/>
          </p:cNvSpPr>
          <p:nvPr>
            <p:ph type="ftr" sz="quarter" idx="11"/>
          </p:nvPr>
        </p:nvSpPr>
        <p:spPr/>
        <p:txBody>
          <a:bodyPr/>
          <a:lstStyle/>
          <a:p>
            <a:r>
              <a:rPr lang="en-US" smtClean="0"/>
              <a:t>IPSP - First Draft</a:t>
            </a:r>
            <a:endParaRPr lang="en-US"/>
          </a:p>
        </p:txBody>
      </p:sp>
      <p:sp>
        <p:nvSpPr>
          <p:cNvPr id="6" name="Espace réservé du numéro de diapositive 5"/>
          <p:cNvSpPr>
            <a:spLocks noGrp="1"/>
          </p:cNvSpPr>
          <p:nvPr>
            <p:ph type="sldNum" sz="quarter" idx="12"/>
          </p:nvPr>
        </p:nvSpPr>
        <p:spPr/>
        <p:txBody>
          <a:bodyPr/>
          <a:lstStyle/>
          <a:p>
            <a:fld id="{7AC6DF4B-6536-4D5D-A810-00520B815A10}" type="slidenum">
              <a:rPr lang="en-US" smtClean="0"/>
              <a:t>9</a:t>
            </a:fld>
            <a:endParaRPr lang="en-US"/>
          </a:p>
        </p:txBody>
      </p:sp>
      <p:sp>
        <p:nvSpPr>
          <p:cNvPr id="7" name="Content Placeholder 2"/>
          <p:cNvSpPr>
            <a:spLocks noGrp="1"/>
          </p:cNvSpPr>
          <p:nvPr>
            <p:ph idx="1"/>
          </p:nvPr>
        </p:nvSpPr>
        <p:spPr bwMode="auto">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lvl1pPr marL="342900" indent="-342900" algn="l" rtl="0" eaLnBrk="0" fontAlgn="base" hangingPunct="0">
              <a:spcBef>
                <a:spcPct val="50000"/>
              </a:spcBef>
              <a:spcAft>
                <a:spcPct val="0"/>
              </a:spcAft>
              <a:buSzPct val="60000"/>
              <a:buFont typeface="Wingdings" pitchFamily="2" charset="2"/>
              <a:buChar char="v"/>
              <a:defRPr sz="2600">
                <a:solidFill>
                  <a:schemeClr val="tx1"/>
                </a:solidFill>
                <a:latin typeface="+mn-lt"/>
                <a:ea typeface="+mn-ea"/>
                <a:cs typeface="+mn-cs"/>
              </a:defRPr>
            </a:lvl1pPr>
            <a:lvl2pPr marL="742950" indent="-285750" algn="l" rtl="0" eaLnBrk="0" fontAlgn="base" hangingPunct="0">
              <a:spcBef>
                <a:spcPct val="10000"/>
              </a:spcBef>
              <a:spcAft>
                <a:spcPct val="0"/>
              </a:spcAft>
              <a:buSzPct val="90000"/>
              <a:buFont typeface="Wingdings" pitchFamily="2" charset="2"/>
              <a:buChar char="§"/>
              <a:defRPr sz="2200">
                <a:solidFill>
                  <a:schemeClr val="tx1"/>
                </a:solidFill>
                <a:latin typeface="+mn-lt"/>
                <a:ea typeface="+mn-ea"/>
              </a:defRPr>
            </a:lvl2pPr>
            <a:lvl3pPr marL="1143000" indent="-228600" algn="l" rtl="0" eaLnBrk="0" fontAlgn="base" hangingPunct="0">
              <a:spcBef>
                <a:spcPct val="20000"/>
              </a:spcBef>
              <a:spcAft>
                <a:spcPct val="0"/>
              </a:spcAft>
              <a:buChar char="•"/>
              <a:defRPr sz="2000">
                <a:solidFill>
                  <a:schemeClr val="tx1"/>
                </a:solidFill>
                <a:latin typeface="+mn-lt"/>
                <a:ea typeface="+mn-ea"/>
              </a:defRPr>
            </a:lvl3pPr>
            <a:lvl4pPr marL="1600200" indent="-228600" algn="l" rtl="0" eaLnBrk="0" fontAlgn="base" hangingPunct="0">
              <a:spcBef>
                <a:spcPct val="20000"/>
              </a:spcBef>
              <a:spcAft>
                <a:spcPct val="0"/>
              </a:spcAft>
              <a:buSzPct val="80000"/>
              <a:buChar char="o"/>
              <a:defRPr>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marL="514350" indent="-514350">
              <a:buFontTx/>
              <a:buAutoNum type="arabicPeriod"/>
            </a:pPr>
            <a:r>
              <a:rPr lang="en-US" altLang="de-DE" sz="2400" smtClean="0">
                <a:solidFill>
                  <a:srgbClr val="0058A3"/>
                </a:solidFill>
              </a:rPr>
              <a:t>Inequality reduces well-being </a:t>
            </a:r>
            <a:r>
              <a:rPr lang="en-US" altLang="de-DE" sz="2400" smtClean="0"/>
              <a:t>(intrinsic and instrumental)</a:t>
            </a:r>
          </a:p>
          <a:p>
            <a:pPr marL="514350" indent="-514350">
              <a:buFontTx/>
              <a:buAutoNum type="arabicPeriod"/>
            </a:pPr>
            <a:r>
              <a:rPr lang="en-US" altLang="de-DE" sz="2400" smtClean="0">
                <a:solidFill>
                  <a:srgbClr val="0058A3"/>
                </a:solidFill>
              </a:rPr>
              <a:t>Many inequalities </a:t>
            </a:r>
            <a:r>
              <a:rPr lang="en-US" altLang="de-DE" sz="2400" smtClean="0"/>
              <a:t>to consider (focus on economic inequality)</a:t>
            </a:r>
          </a:p>
          <a:p>
            <a:pPr marL="514350" indent="-514350">
              <a:buFontTx/>
              <a:buAutoNum type="arabicPeriod"/>
            </a:pPr>
            <a:r>
              <a:rPr lang="en-US" altLang="de-DE" sz="2400" smtClean="0">
                <a:solidFill>
                  <a:srgbClr val="0058A3"/>
                </a:solidFill>
              </a:rPr>
              <a:t>Data</a:t>
            </a:r>
            <a:r>
              <a:rPr lang="en-US" altLang="de-DE" sz="2400" smtClean="0"/>
              <a:t> still a huge problem</a:t>
            </a:r>
          </a:p>
          <a:p>
            <a:pPr marL="514350" indent="-514350">
              <a:buFontTx/>
              <a:buAutoNum type="arabicPeriod"/>
            </a:pPr>
            <a:r>
              <a:rPr lang="en-US" altLang="de-DE" sz="2400" smtClean="0"/>
              <a:t>Decreasing global inequality, rising within country inequality in 80s and 90s, </a:t>
            </a:r>
            <a:r>
              <a:rPr lang="en-US" altLang="de-DE" sz="2400" smtClean="0">
                <a:solidFill>
                  <a:srgbClr val="0058A3"/>
                </a:solidFill>
              </a:rPr>
              <a:t>heterogeneity</a:t>
            </a:r>
            <a:r>
              <a:rPr lang="en-US" altLang="de-DE" sz="2400" smtClean="0"/>
              <a:t> since 2000</a:t>
            </a:r>
          </a:p>
          <a:p>
            <a:pPr marL="514350" indent="-514350">
              <a:buFontTx/>
              <a:buAutoNum type="arabicPeriod"/>
            </a:pPr>
            <a:r>
              <a:rPr lang="en-US" altLang="de-DE" sz="2400" smtClean="0">
                <a:solidFill>
                  <a:srgbClr val="0058A3"/>
                </a:solidFill>
              </a:rPr>
              <a:t>Heterogeneous drivers </a:t>
            </a:r>
            <a:r>
              <a:rPr lang="en-US" altLang="de-DE" sz="2400" smtClean="0"/>
              <a:t>of inequality change</a:t>
            </a:r>
          </a:p>
          <a:p>
            <a:pPr marL="514350" indent="-514350">
              <a:buFontTx/>
              <a:buAutoNum type="arabicPeriod"/>
            </a:pPr>
            <a:r>
              <a:rPr lang="en-US" altLang="de-DE" sz="2400" smtClean="0">
                <a:solidFill>
                  <a:srgbClr val="0058A3"/>
                </a:solidFill>
              </a:rPr>
              <a:t>Deep drivers of economic inequality make change difficult</a:t>
            </a:r>
          </a:p>
          <a:p>
            <a:pPr lvl="1"/>
            <a:r>
              <a:rPr lang="en-US" altLang="de-DE" sz="1800" smtClean="0"/>
              <a:t>Self-sustaining path dependency, deep-seated social stratification (e.g. by gender, race, ethnicity, caste) and durable norms</a:t>
            </a:r>
          </a:p>
          <a:p>
            <a:pPr lvl="1"/>
            <a:r>
              <a:rPr lang="en-US" altLang="de-DE" sz="1800" smtClean="0"/>
              <a:t>Strong link btw. economic &amp; political inequality including presence/absence of social movements </a:t>
            </a:r>
          </a:p>
          <a:p>
            <a:pPr marL="514350" indent="-514350">
              <a:buFontTx/>
              <a:buAutoNum type="arabicPeriod"/>
            </a:pPr>
            <a:endParaRPr lang="en-US" altLang="de-DE" sz="2400" smtClean="0"/>
          </a:p>
        </p:txBody>
      </p:sp>
    </p:spTree>
    <p:extLst>
      <p:ext uri="{BB962C8B-B14F-4D97-AF65-F5344CB8AC3E}">
        <p14:creationId xmlns:p14="http://schemas.microsoft.com/office/powerpoint/2010/main" val="185094574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74280</TotalTime>
  <Words>4988</Words>
  <Application>Microsoft Office PowerPoint</Application>
  <PresentationFormat>Affichage à l'écran (4:3)</PresentationFormat>
  <Paragraphs>499</Paragraphs>
  <Slides>52</Slides>
  <Notes>2</Notes>
  <HiddenSlides>0</HiddenSlides>
  <MMClips>0</MMClips>
  <ScaleCrop>false</ScaleCrop>
  <HeadingPairs>
    <vt:vector size="4" baseType="variant">
      <vt:variant>
        <vt:lpstr>Thème</vt:lpstr>
      </vt:variant>
      <vt:variant>
        <vt:i4>1</vt:i4>
      </vt:variant>
      <vt:variant>
        <vt:lpstr>Titres des diapositives</vt:lpstr>
      </vt:variant>
      <vt:variant>
        <vt:i4>52</vt:i4>
      </vt:variant>
    </vt:vector>
  </HeadingPairs>
  <TitlesOfParts>
    <vt:vector size="53" baseType="lpstr">
      <vt:lpstr>Thème Office</vt:lpstr>
      <vt:lpstr>International Panel on Social Progress First draft of the report Key messages and recommendations </vt:lpstr>
      <vt:lpstr>List of chapters</vt:lpstr>
      <vt:lpstr>Chapter 1</vt:lpstr>
      <vt:lpstr>Ch 1 Our main arguments:</vt:lpstr>
      <vt:lpstr>Chapter 2: Social Progress…a Compass</vt:lpstr>
      <vt:lpstr>Overview</vt:lpstr>
      <vt:lpstr>Overview (cont.)</vt:lpstr>
      <vt:lpstr>From values and principles to report cards</vt:lpstr>
      <vt:lpstr>Ch 3: Inequalities Key messages</vt:lpstr>
      <vt:lpstr>Key policy message(s): „it depends“</vt:lpstr>
      <vt:lpstr>Chapter 4: Growth, human development and planetary welfare</vt:lpstr>
      <vt:lpstr>Chapter 4: Growth, human development and planetary welfare</vt:lpstr>
      <vt:lpstr>Ch 4, Key Recommendations</vt:lpstr>
      <vt:lpstr>Ch 5: Cities</vt:lpstr>
      <vt:lpstr>Ch 5, Recommendations </vt:lpstr>
      <vt:lpstr>Chapter 6 Markets, Finance and Corporations: Does capitalism have a future?</vt:lpstr>
      <vt:lpstr>Key Policy Recommendations </vt:lpstr>
      <vt:lpstr>Ch 7: The future of work – good jobs for all?  Main findings</vt:lpstr>
      <vt:lpstr>Ch 7, Policy issues</vt:lpstr>
      <vt:lpstr>Ch 8 Social justice, well-being and economic organisation</vt:lpstr>
      <vt:lpstr>Ch 8, Recommendations</vt:lpstr>
      <vt:lpstr>Ch 9: Paradoxes of democracy and the rule of law</vt:lpstr>
      <vt:lpstr>Challenges and opportunities: What needs to be done?</vt:lpstr>
      <vt:lpstr>Chapter 10: Violence, wars, peace, security In all cases, looking for trends, noting variations, possible explanations </vt:lpstr>
      <vt:lpstr>Recommendations, Ch. 10</vt:lpstr>
      <vt:lpstr>Ch 11 International Organizations  and the Technologies of Governance</vt:lpstr>
      <vt:lpstr>Ch 11 Recommendations</vt:lpstr>
      <vt:lpstr>Ch 12: Governing Capital, Labor and Nature in a Changing World </vt:lpstr>
      <vt:lpstr>Action toolkit</vt:lpstr>
      <vt:lpstr>Ch 13 Media and Communications RECOMMENDATIONS</vt:lpstr>
      <vt:lpstr>Ch 13 Media and Communications ACTION PLAN</vt:lpstr>
      <vt:lpstr>Ch. 14 Core Messages</vt:lpstr>
      <vt:lpstr>Ch. 14 Policy Recommendations</vt:lpstr>
      <vt:lpstr>Chapter 15 – Key Messages</vt:lpstr>
      <vt:lpstr>Chapter 15 – Key Messages</vt:lpstr>
      <vt:lpstr>Chapter 16: Religions and social progress: Critical assessments and creative partnerships</vt:lpstr>
      <vt:lpstr>Chapter 16: Religions and social progress: Critical assessments and creative partnerships</vt:lpstr>
      <vt:lpstr>Ch 17: Pluralization of families</vt:lpstr>
      <vt:lpstr>Ch 17: Recommendations</vt:lpstr>
      <vt:lpstr>Ch 18 Global health and the changing contours of human life, Key Messages</vt:lpstr>
      <vt:lpstr>Ch 18, Policy recommendations</vt:lpstr>
      <vt:lpstr> Chapter 19: How can education promote social progress? </vt:lpstr>
      <vt:lpstr> Chapter 19: How can education promote social progress? </vt:lpstr>
      <vt:lpstr>Ch 20</vt:lpstr>
      <vt:lpstr>Ch 20</vt:lpstr>
      <vt:lpstr>Ch 20</vt:lpstr>
      <vt:lpstr>Ch 20</vt:lpstr>
      <vt:lpstr>Ch 20</vt:lpstr>
      <vt:lpstr>Chapter 21 Key Points </vt:lpstr>
      <vt:lpstr>Chapter 21. Recommendations</vt:lpstr>
      <vt:lpstr>Twenty-Two:  A Different Kind of Chapter </vt:lpstr>
      <vt:lpstr>Chapter 22: Messages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Marc Fleurbaey</dc:creator>
  <cp:lastModifiedBy>Marc Fleurbaey</cp:lastModifiedBy>
  <cp:revision>322</cp:revision>
  <cp:lastPrinted>2015-08-27T07:40:50Z</cp:lastPrinted>
  <dcterms:created xsi:type="dcterms:W3CDTF">2015-08-11T20:20:09Z</dcterms:created>
  <dcterms:modified xsi:type="dcterms:W3CDTF">2017-01-28T18:30:54Z</dcterms:modified>
</cp:coreProperties>
</file>